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2" r:id="rId2"/>
    <p:sldId id="274" r:id="rId3"/>
    <p:sldId id="275" r:id="rId4"/>
    <p:sldId id="276" r:id="rId5"/>
    <p:sldId id="277" r:id="rId6"/>
    <p:sldId id="278" r:id="rId7"/>
    <p:sldId id="291" r:id="rId8"/>
    <p:sldId id="294" r:id="rId9"/>
    <p:sldId id="295" r:id="rId10"/>
    <p:sldId id="296" r:id="rId11"/>
    <p:sldId id="281" r:id="rId12"/>
    <p:sldId id="282" r:id="rId13"/>
    <p:sldId id="283" r:id="rId14"/>
    <p:sldId id="284" r:id="rId15"/>
    <p:sldId id="285" r:id="rId16"/>
    <p:sldId id="286" r:id="rId17"/>
    <p:sldId id="287" r:id="rId18"/>
    <p:sldId id="288" r:id="rId19"/>
    <p:sldId id="290" r:id="rId20"/>
    <p:sldId id="292" r:id="rId21"/>
    <p:sldId id="293" r:id="rId22"/>
    <p:sldId id="279" r:id="rId23"/>
    <p:sldId id="280"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B92"/>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2"/>
    <p:restoredTop sz="94674"/>
  </p:normalViewPr>
  <p:slideViewPr>
    <p:cSldViewPr snapToGrid="0" snapToObjects="1">
      <p:cViewPr varScale="1">
        <p:scale>
          <a:sx n="118" d="100"/>
          <a:sy n="118" d="100"/>
        </p:scale>
        <p:origin x="352"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1/25/19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1/25/19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1/25/19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1/25/19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1/25/19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1/25/19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1/25/19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1/25/19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1.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image" Target="../media/image31.tiff"/><Relationship Id="rId1" Type="http://schemas.openxmlformats.org/officeDocument/2006/relationships/slideLayout" Target="../slideLayouts/slideLayout7.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12.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7.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7.xml"/><Relationship Id="rId5" Type="http://schemas.openxmlformats.org/officeDocument/2006/relationships/image" Target="../media/image49.tiff"/><Relationship Id="rId4" Type="http://schemas.openxmlformats.org/officeDocument/2006/relationships/image" Target="../media/image4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7.xml"/><Relationship Id="rId5" Type="http://schemas.openxmlformats.org/officeDocument/2006/relationships/image" Target="../media/image53.tiff"/><Relationship Id="rId4" Type="http://schemas.openxmlformats.org/officeDocument/2006/relationships/image" Target="../media/image52.tiff"/></Relationships>
</file>

<file path=ppt/slides/_rels/slide2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7.xml"/><Relationship Id="rId4" Type="http://schemas.openxmlformats.org/officeDocument/2006/relationships/image" Target="../media/image56.tiff"/></Relationships>
</file>

<file path=ppt/slides/_rels/slide22.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7.xml"/><Relationship Id="rId6" Type="http://schemas.openxmlformats.org/officeDocument/2006/relationships/image" Target="../media/image61.tiff"/><Relationship Id="rId5" Type="http://schemas.openxmlformats.org/officeDocument/2006/relationships/image" Target="../media/image60.sv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1.tiff"/><Relationship Id="rId7" Type="http://schemas.openxmlformats.org/officeDocument/2006/relationships/image" Target="../media/image18.png"/><Relationship Id="rId2" Type="http://schemas.openxmlformats.org/officeDocument/2006/relationships/image" Target="../media/image20.tiff"/><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9"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9" name="Rectangle 88">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D61DBF3F-09D5-324C-B6CB-94DC5FE07478}"/>
              </a:ext>
            </a:extLst>
          </p:cNvPr>
          <p:cNvPicPr>
            <a:picLocks noChangeAspect="1"/>
          </p:cNvPicPr>
          <p:nvPr/>
        </p:nvPicPr>
        <p:blipFill>
          <a:blip r:embed="rId2"/>
          <a:stretch>
            <a:fillRect/>
          </a:stretch>
        </p:blipFill>
        <p:spPr>
          <a:xfrm>
            <a:off x="4352383" y="321731"/>
            <a:ext cx="3486173" cy="3477458"/>
          </a:xfrm>
          <a:prstGeom prst="rect">
            <a:avLst/>
          </a:prstGeom>
          <a:ln w="12700">
            <a:noFill/>
          </a:ln>
        </p:spPr>
      </p:pic>
      <p:grpSp>
        <p:nvGrpSpPr>
          <p:cNvPr id="91" name="Group 90">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92"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EFDD10B-83A4-414A-9A8F-DCC904A8115F}"/>
              </a:ext>
            </a:extLst>
          </p:cNvPr>
          <p:cNvSpPr>
            <a:spLocks noGrp="1"/>
          </p:cNvSpPr>
          <p:nvPr>
            <p:ph type="ctrTitle"/>
          </p:nvPr>
        </p:nvSpPr>
        <p:spPr>
          <a:xfrm>
            <a:off x="1683982" y="4293388"/>
            <a:ext cx="8833655" cy="727748"/>
          </a:xfrm>
        </p:spPr>
        <p:txBody>
          <a:bodyPr>
            <a:normAutofit/>
          </a:bodyPr>
          <a:lstStyle/>
          <a:p>
            <a:r>
              <a:rPr lang="en-US" sz="3700" dirty="0"/>
              <a:t>Python – </a:t>
            </a:r>
            <a:r>
              <a:rPr lang="en-US" sz="3700" b="1" i="1" dirty="0"/>
              <a:t> Working With Databases</a:t>
            </a:r>
            <a:endParaRPr lang="en-US" sz="3700" dirty="0"/>
          </a:p>
        </p:txBody>
      </p:sp>
      <p:sp>
        <p:nvSpPr>
          <p:cNvPr id="3" name="Subtitle 2">
            <a:extLst>
              <a:ext uri="{FF2B5EF4-FFF2-40B4-BE49-F238E27FC236}">
                <a16:creationId xmlns:a16="http://schemas.microsoft.com/office/drawing/2014/main" id="{966A6418-9885-1144-A3A8-69BD426F662C}"/>
              </a:ext>
            </a:extLst>
          </p:cNvPr>
          <p:cNvSpPr>
            <a:spLocks noGrp="1"/>
          </p:cNvSpPr>
          <p:nvPr>
            <p:ph type="subTitle" idx="1"/>
          </p:nvPr>
        </p:nvSpPr>
        <p:spPr>
          <a:xfrm>
            <a:off x="1683983" y="5021137"/>
            <a:ext cx="8833654" cy="522636"/>
          </a:xfrm>
        </p:spPr>
        <p:txBody>
          <a:bodyPr>
            <a:normAutofit/>
          </a:bodyPr>
          <a:lstStyle/>
          <a:p>
            <a:r>
              <a:rPr lang="en-US" sz="1600" dirty="0"/>
              <a:t>From the Python Made Easy Series- based on Python 3.7</a:t>
            </a:r>
          </a:p>
          <a:p>
            <a:endParaRPr lang="en-US" sz="1600" dirty="0"/>
          </a:p>
        </p:txBody>
      </p:sp>
    </p:spTree>
    <p:extLst>
      <p:ext uri="{BB962C8B-B14F-4D97-AF65-F5344CB8AC3E}">
        <p14:creationId xmlns:p14="http://schemas.microsoft.com/office/powerpoint/2010/main" val="72585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8518-34EA-D74A-AE74-0441A08752C8}"/>
              </a:ext>
            </a:extLst>
          </p:cNvPr>
          <p:cNvSpPr txBox="1">
            <a:spLocks/>
          </p:cNvSpPr>
          <p:nvPr/>
        </p:nvSpPr>
        <p:spPr>
          <a:xfrm>
            <a:off x="-284871" y="14323"/>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SQLite Check Constraint</a:t>
            </a:r>
          </a:p>
        </p:txBody>
      </p:sp>
      <p:sp>
        <p:nvSpPr>
          <p:cNvPr id="3" name="Rectangle 2">
            <a:extLst>
              <a:ext uri="{FF2B5EF4-FFF2-40B4-BE49-F238E27FC236}">
                <a16:creationId xmlns:a16="http://schemas.microsoft.com/office/drawing/2014/main" id="{F896A954-C868-014A-9995-DDCA666424E0}"/>
              </a:ext>
            </a:extLst>
          </p:cNvPr>
          <p:cNvSpPr/>
          <p:nvPr/>
        </p:nvSpPr>
        <p:spPr>
          <a:xfrm>
            <a:off x="114299" y="414479"/>
            <a:ext cx="12353472" cy="338554"/>
          </a:xfrm>
          <a:prstGeom prst="rect">
            <a:avLst/>
          </a:prstGeom>
        </p:spPr>
        <p:txBody>
          <a:bodyPr wrap="square">
            <a:spAutoFit/>
          </a:bodyPr>
          <a:lstStyle/>
          <a:p>
            <a:r>
              <a:rPr lang="en-US" sz="1600" dirty="0">
                <a:solidFill>
                  <a:srgbClr val="000000"/>
                </a:solidFill>
                <a:latin typeface="Open Sans"/>
              </a:rPr>
              <a:t>The </a:t>
            </a:r>
            <a:r>
              <a:rPr lang="en-US" sz="1600" dirty="0">
                <a:solidFill>
                  <a:srgbClr val="0432FF"/>
                </a:solidFill>
              </a:rPr>
              <a:t>Check</a:t>
            </a:r>
            <a:r>
              <a:rPr lang="en-US" sz="1600" dirty="0"/>
              <a:t> </a:t>
            </a:r>
            <a:r>
              <a:rPr lang="en-US" sz="1600" dirty="0">
                <a:solidFill>
                  <a:srgbClr val="000000"/>
                </a:solidFill>
                <a:latin typeface="Open Sans"/>
              </a:rPr>
              <a:t> constraint allows for defining expressions to test values whenever they </a:t>
            </a:r>
            <a:r>
              <a:rPr lang="en-US" sz="1600" dirty="0">
                <a:latin typeface="Open Sans"/>
              </a:rPr>
              <a:t>are </a:t>
            </a:r>
            <a:r>
              <a:rPr lang="en-US" sz="1600" i="1" dirty="0">
                <a:latin typeface="Open Sans"/>
              </a:rPr>
              <a:t>inserted into </a:t>
            </a:r>
            <a:r>
              <a:rPr lang="en-US" sz="1600" dirty="0">
                <a:latin typeface="Open Sans"/>
              </a:rPr>
              <a:t>or </a:t>
            </a:r>
            <a:r>
              <a:rPr lang="en-US" sz="1600" i="1" dirty="0">
                <a:latin typeface="Open Sans"/>
              </a:rPr>
              <a:t>updated</a:t>
            </a:r>
            <a:r>
              <a:rPr lang="en-US" sz="1600" dirty="0">
                <a:latin typeface="Open Sans"/>
              </a:rPr>
              <a:t> within a column.</a:t>
            </a:r>
            <a:endParaRPr lang="en-US" sz="1600" dirty="0"/>
          </a:p>
        </p:txBody>
      </p:sp>
      <p:pic>
        <p:nvPicPr>
          <p:cNvPr id="5" name="Picture 4">
            <a:extLst>
              <a:ext uri="{FF2B5EF4-FFF2-40B4-BE49-F238E27FC236}">
                <a16:creationId xmlns:a16="http://schemas.microsoft.com/office/drawing/2014/main" id="{09390159-EC8A-9B4F-878B-168F22E78637}"/>
              </a:ext>
            </a:extLst>
          </p:cNvPr>
          <p:cNvPicPr>
            <a:picLocks noChangeAspect="1"/>
          </p:cNvPicPr>
          <p:nvPr/>
        </p:nvPicPr>
        <p:blipFill>
          <a:blip r:embed="rId2"/>
          <a:stretch>
            <a:fillRect/>
          </a:stretch>
        </p:blipFill>
        <p:spPr>
          <a:xfrm>
            <a:off x="114299" y="1147321"/>
            <a:ext cx="6692899" cy="3247442"/>
          </a:xfrm>
          <a:prstGeom prst="rect">
            <a:avLst/>
          </a:prstGeom>
          <a:ln>
            <a:solidFill>
              <a:schemeClr val="tx1"/>
            </a:solidFill>
          </a:ln>
        </p:spPr>
      </p:pic>
      <p:pic>
        <p:nvPicPr>
          <p:cNvPr id="6" name="Picture 5">
            <a:extLst>
              <a:ext uri="{FF2B5EF4-FFF2-40B4-BE49-F238E27FC236}">
                <a16:creationId xmlns:a16="http://schemas.microsoft.com/office/drawing/2014/main" id="{9185E5D9-E68B-1A4E-B99E-D2F015EE23C2}"/>
              </a:ext>
            </a:extLst>
          </p:cNvPr>
          <p:cNvPicPr>
            <a:picLocks noChangeAspect="1"/>
          </p:cNvPicPr>
          <p:nvPr/>
        </p:nvPicPr>
        <p:blipFill>
          <a:blip r:embed="rId3"/>
          <a:stretch>
            <a:fillRect/>
          </a:stretch>
        </p:blipFill>
        <p:spPr>
          <a:xfrm>
            <a:off x="120650" y="4968396"/>
            <a:ext cx="6170385" cy="937550"/>
          </a:xfrm>
          <a:prstGeom prst="rect">
            <a:avLst/>
          </a:prstGeom>
          <a:ln>
            <a:solidFill>
              <a:schemeClr val="tx1"/>
            </a:solidFill>
          </a:ln>
        </p:spPr>
      </p:pic>
      <p:pic>
        <p:nvPicPr>
          <p:cNvPr id="7" name="Picture 6">
            <a:extLst>
              <a:ext uri="{FF2B5EF4-FFF2-40B4-BE49-F238E27FC236}">
                <a16:creationId xmlns:a16="http://schemas.microsoft.com/office/drawing/2014/main" id="{8D7EB16D-E4B9-B146-9DAD-41CB1510F476}"/>
              </a:ext>
            </a:extLst>
          </p:cNvPr>
          <p:cNvPicPr>
            <a:picLocks noChangeAspect="1"/>
          </p:cNvPicPr>
          <p:nvPr/>
        </p:nvPicPr>
        <p:blipFill>
          <a:blip r:embed="rId4"/>
          <a:stretch>
            <a:fillRect/>
          </a:stretch>
        </p:blipFill>
        <p:spPr>
          <a:xfrm>
            <a:off x="6901366" y="2233924"/>
            <a:ext cx="3683000" cy="469900"/>
          </a:xfrm>
          <a:prstGeom prst="rect">
            <a:avLst/>
          </a:prstGeom>
          <a:ln>
            <a:solidFill>
              <a:schemeClr val="tx1"/>
            </a:solidFill>
          </a:ln>
        </p:spPr>
      </p:pic>
      <p:pic>
        <p:nvPicPr>
          <p:cNvPr id="8" name="Picture 7">
            <a:extLst>
              <a:ext uri="{FF2B5EF4-FFF2-40B4-BE49-F238E27FC236}">
                <a16:creationId xmlns:a16="http://schemas.microsoft.com/office/drawing/2014/main" id="{311C97DE-BCCA-A94A-B24D-AA2C77915B93}"/>
              </a:ext>
            </a:extLst>
          </p:cNvPr>
          <p:cNvPicPr>
            <a:picLocks noChangeAspect="1"/>
          </p:cNvPicPr>
          <p:nvPr/>
        </p:nvPicPr>
        <p:blipFill>
          <a:blip r:embed="rId5"/>
          <a:stretch>
            <a:fillRect/>
          </a:stretch>
        </p:blipFill>
        <p:spPr>
          <a:xfrm>
            <a:off x="6901366" y="1122514"/>
            <a:ext cx="5176335" cy="561289"/>
          </a:xfrm>
          <a:prstGeom prst="rect">
            <a:avLst/>
          </a:prstGeom>
          <a:ln>
            <a:solidFill>
              <a:schemeClr val="tx1"/>
            </a:solidFill>
          </a:ln>
        </p:spPr>
      </p:pic>
      <p:pic>
        <p:nvPicPr>
          <p:cNvPr id="9" name="Picture 8">
            <a:extLst>
              <a:ext uri="{FF2B5EF4-FFF2-40B4-BE49-F238E27FC236}">
                <a16:creationId xmlns:a16="http://schemas.microsoft.com/office/drawing/2014/main" id="{21B37B6F-29AC-2343-8AAA-5C671CE003C6}"/>
              </a:ext>
            </a:extLst>
          </p:cNvPr>
          <p:cNvPicPr>
            <a:picLocks noChangeAspect="1"/>
          </p:cNvPicPr>
          <p:nvPr/>
        </p:nvPicPr>
        <p:blipFill>
          <a:blip r:embed="rId6"/>
          <a:stretch>
            <a:fillRect/>
          </a:stretch>
        </p:blipFill>
        <p:spPr>
          <a:xfrm>
            <a:off x="6901366" y="3300157"/>
            <a:ext cx="5176335" cy="529278"/>
          </a:xfrm>
          <a:prstGeom prst="rect">
            <a:avLst/>
          </a:prstGeom>
          <a:ln>
            <a:solidFill>
              <a:schemeClr val="tx1"/>
            </a:solidFill>
          </a:ln>
        </p:spPr>
      </p:pic>
      <p:pic>
        <p:nvPicPr>
          <p:cNvPr id="10" name="Picture 9">
            <a:extLst>
              <a:ext uri="{FF2B5EF4-FFF2-40B4-BE49-F238E27FC236}">
                <a16:creationId xmlns:a16="http://schemas.microsoft.com/office/drawing/2014/main" id="{CB4CDFCD-A41A-7B40-B9C7-90CBA1BF840D}"/>
              </a:ext>
            </a:extLst>
          </p:cNvPr>
          <p:cNvPicPr>
            <a:picLocks noChangeAspect="1"/>
          </p:cNvPicPr>
          <p:nvPr/>
        </p:nvPicPr>
        <p:blipFill>
          <a:blip r:embed="rId7"/>
          <a:stretch>
            <a:fillRect/>
          </a:stretch>
        </p:blipFill>
        <p:spPr>
          <a:xfrm>
            <a:off x="6901366" y="4313310"/>
            <a:ext cx="2667000" cy="431800"/>
          </a:xfrm>
          <a:prstGeom prst="rect">
            <a:avLst/>
          </a:prstGeom>
          <a:ln>
            <a:solidFill>
              <a:schemeClr val="tx1"/>
            </a:solidFill>
          </a:ln>
        </p:spPr>
      </p:pic>
      <p:sp>
        <p:nvSpPr>
          <p:cNvPr id="11" name="Rectangle 10">
            <a:extLst>
              <a:ext uri="{FF2B5EF4-FFF2-40B4-BE49-F238E27FC236}">
                <a16:creationId xmlns:a16="http://schemas.microsoft.com/office/drawing/2014/main" id="{ACE99BEF-60B9-1349-A009-EE6D4AB1F336}"/>
              </a:ext>
            </a:extLst>
          </p:cNvPr>
          <p:cNvSpPr/>
          <p:nvPr/>
        </p:nvSpPr>
        <p:spPr>
          <a:xfrm>
            <a:off x="120650" y="828943"/>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12" name="Rectangle 11">
            <a:extLst>
              <a:ext uri="{FF2B5EF4-FFF2-40B4-BE49-F238E27FC236}">
                <a16:creationId xmlns:a16="http://schemas.microsoft.com/office/drawing/2014/main" id="{42970A8B-5E5D-D441-B7F6-7ADF8210F91B}"/>
              </a:ext>
            </a:extLst>
          </p:cNvPr>
          <p:cNvSpPr/>
          <p:nvPr/>
        </p:nvSpPr>
        <p:spPr>
          <a:xfrm>
            <a:off x="154214" y="462199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13" name="Rectangle 12">
            <a:extLst>
              <a:ext uri="{FF2B5EF4-FFF2-40B4-BE49-F238E27FC236}">
                <a16:creationId xmlns:a16="http://schemas.microsoft.com/office/drawing/2014/main" id="{CE69713D-5858-A048-B237-A9335762DF4B}"/>
              </a:ext>
            </a:extLst>
          </p:cNvPr>
          <p:cNvSpPr/>
          <p:nvPr/>
        </p:nvSpPr>
        <p:spPr>
          <a:xfrm>
            <a:off x="6901366" y="809701"/>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14" name="Rectangle 13">
            <a:extLst>
              <a:ext uri="{FF2B5EF4-FFF2-40B4-BE49-F238E27FC236}">
                <a16:creationId xmlns:a16="http://schemas.microsoft.com/office/drawing/2014/main" id="{62DEA59A-B492-A04C-B44A-621737C502E2}"/>
              </a:ext>
            </a:extLst>
          </p:cNvPr>
          <p:cNvSpPr/>
          <p:nvPr/>
        </p:nvSpPr>
        <p:spPr>
          <a:xfrm>
            <a:off x="6901366" y="1928981"/>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4</a:t>
            </a:r>
          </a:p>
        </p:txBody>
      </p:sp>
      <p:sp>
        <p:nvSpPr>
          <p:cNvPr id="15" name="Rectangle 14">
            <a:extLst>
              <a:ext uri="{FF2B5EF4-FFF2-40B4-BE49-F238E27FC236}">
                <a16:creationId xmlns:a16="http://schemas.microsoft.com/office/drawing/2014/main" id="{57E103CF-9B44-A94F-9E2C-E5245919D7FB}"/>
              </a:ext>
            </a:extLst>
          </p:cNvPr>
          <p:cNvSpPr/>
          <p:nvPr/>
        </p:nvSpPr>
        <p:spPr>
          <a:xfrm>
            <a:off x="6901365" y="294289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5</a:t>
            </a:r>
          </a:p>
        </p:txBody>
      </p:sp>
      <p:sp>
        <p:nvSpPr>
          <p:cNvPr id="16" name="Rectangle 15">
            <a:extLst>
              <a:ext uri="{FF2B5EF4-FFF2-40B4-BE49-F238E27FC236}">
                <a16:creationId xmlns:a16="http://schemas.microsoft.com/office/drawing/2014/main" id="{2AB79537-C422-E140-90A0-8720B7F32920}"/>
              </a:ext>
            </a:extLst>
          </p:cNvPr>
          <p:cNvSpPr/>
          <p:nvPr/>
        </p:nvSpPr>
        <p:spPr>
          <a:xfrm>
            <a:off x="6901365" y="4018476"/>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6</a:t>
            </a:r>
          </a:p>
        </p:txBody>
      </p:sp>
      <p:sp>
        <p:nvSpPr>
          <p:cNvPr id="17" name="TextBox 16">
            <a:extLst>
              <a:ext uri="{FF2B5EF4-FFF2-40B4-BE49-F238E27FC236}">
                <a16:creationId xmlns:a16="http://schemas.microsoft.com/office/drawing/2014/main" id="{3C9673E0-996C-A448-A2DB-A0D6016A19FE}"/>
              </a:ext>
            </a:extLst>
          </p:cNvPr>
          <p:cNvSpPr txBox="1"/>
          <p:nvPr/>
        </p:nvSpPr>
        <p:spPr>
          <a:xfrm>
            <a:off x="511626" y="813553"/>
            <a:ext cx="5105401" cy="276999"/>
          </a:xfrm>
          <a:prstGeom prst="rect">
            <a:avLst/>
          </a:prstGeom>
          <a:noFill/>
        </p:spPr>
        <p:txBody>
          <a:bodyPr wrap="square" rtlCol="0">
            <a:spAutoFit/>
          </a:bodyPr>
          <a:lstStyle/>
          <a:p>
            <a:r>
              <a:rPr lang="en-US" sz="1200" dirty="0"/>
              <a:t>Create new table “</a:t>
            </a:r>
            <a:r>
              <a:rPr lang="en-US" sz="1200" dirty="0">
                <a:solidFill>
                  <a:srgbClr val="0432FF"/>
                </a:solidFill>
              </a:rPr>
              <a:t>users</a:t>
            </a:r>
            <a:r>
              <a:rPr lang="en-US" sz="1200" dirty="0"/>
              <a:t>” with check constraint on Password field</a:t>
            </a:r>
            <a:endParaRPr lang="en-US" sz="1200" dirty="0">
              <a:solidFill>
                <a:srgbClr val="0432FF"/>
              </a:solidFill>
            </a:endParaRPr>
          </a:p>
        </p:txBody>
      </p:sp>
      <p:sp>
        <p:nvSpPr>
          <p:cNvPr id="18" name="TextBox 17">
            <a:extLst>
              <a:ext uri="{FF2B5EF4-FFF2-40B4-BE49-F238E27FC236}">
                <a16:creationId xmlns:a16="http://schemas.microsoft.com/office/drawing/2014/main" id="{DB92DAE2-51A0-6E45-B6C5-B4C95488349B}"/>
              </a:ext>
            </a:extLst>
          </p:cNvPr>
          <p:cNvSpPr txBox="1"/>
          <p:nvPr/>
        </p:nvSpPr>
        <p:spPr>
          <a:xfrm>
            <a:off x="487867" y="4591221"/>
            <a:ext cx="5105401" cy="276999"/>
          </a:xfrm>
          <a:prstGeom prst="rect">
            <a:avLst/>
          </a:prstGeom>
          <a:noFill/>
        </p:spPr>
        <p:txBody>
          <a:bodyPr wrap="square" rtlCol="0">
            <a:spAutoFit/>
          </a:bodyPr>
          <a:lstStyle/>
          <a:p>
            <a:r>
              <a:rPr lang="en-US" sz="1200" dirty="0"/>
              <a:t>Confirm schema is correct</a:t>
            </a:r>
          </a:p>
        </p:txBody>
      </p:sp>
      <p:sp>
        <p:nvSpPr>
          <p:cNvPr id="19" name="TextBox 18">
            <a:extLst>
              <a:ext uri="{FF2B5EF4-FFF2-40B4-BE49-F238E27FC236}">
                <a16:creationId xmlns:a16="http://schemas.microsoft.com/office/drawing/2014/main" id="{82B1E409-E50C-3F47-A12B-BAB349BEB59C}"/>
              </a:ext>
            </a:extLst>
          </p:cNvPr>
          <p:cNvSpPr txBox="1"/>
          <p:nvPr/>
        </p:nvSpPr>
        <p:spPr>
          <a:xfrm>
            <a:off x="7228112" y="813553"/>
            <a:ext cx="5105401" cy="276999"/>
          </a:xfrm>
          <a:prstGeom prst="rect">
            <a:avLst/>
          </a:prstGeom>
          <a:noFill/>
        </p:spPr>
        <p:txBody>
          <a:bodyPr wrap="square" rtlCol="0">
            <a:spAutoFit/>
          </a:bodyPr>
          <a:lstStyle/>
          <a:p>
            <a:r>
              <a:rPr lang="en-US" sz="1200" dirty="0"/>
              <a:t>Try to put in a 6-character password</a:t>
            </a:r>
            <a:endParaRPr lang="en-US" sz="1200" dirty="0">
              <a:solidFill>
                <a:srgbClr val="0432FF"/>
              </a:solidFill>
            </a:endParaRPr>
          </a:p>
        </p:txBody>
      </p:sp>
      <p:sp>
        <p:nvSpPr>
          <p:cNvPr id="20" name="TextBox 19">
            <a:extLst>
              <a:ext uri="{FF2B5EF4-FFF2-40B4-BE49-F238E27FC236}">
                <a16:creationId xmlns:a16="http://schemas.microsoft.com/office/drawing/2014/main" id="{4CE68C5E-0EE9-864B-9EB7-49B69AD7FF5E}"/>
              </a:ext>
            </a:extLst>
          </p:cNvPr>
          <p:cNvSpPr txBox="1"/>
          <p:nvPr/>
        </p:nvSpPr>
        <p:spPr>
          <a:xfrm>
            <a:off x="7228111" y="1927564"/>
            <a:ext cx="5105401" cy="276999"/>
          </a:xfrm>
          <a:prstGeom prst="rect">
            <a:avLst/>
          </a:prstGeom>
          <a:noFill/>
        </p:spPr>
        <p:txBody>
          <a:bodyPr wrap="square" rtlCol="0">
            <a:spAutoFit/>
          </a:bodyPr>
          <a:lstStyle/>
          <a:p>
            <a:r>
              <a:rPr lang="en-US" sz="1200" dirty="0"/>
              <a:t>Our constraint works</a:t>
            </a:r>
            <a:endParaRPr lang="en-US" sz="1200" dirty="0">
              <a:solidFill>
                <a:srgbClr val="0432FF"/>
              </a:solidFill>
            </a:endParaRPr>
          </a:p>
        </p:txBody>
      </p:sp>
      <p:sp>
        <p:nvSpPr>
          <p:cNvPr id="21" name="TextBox 20">
            <a:extLst>
              <a:ext uri="{FF2B5EF4-FFF2-40B4-BE49-F238E27FC236}">
                <a16:creationId xmlns:a16="http://schemas.microsoft.com/office/drawing/2014/main" id="{46D766FB-E237-D641-A440-4D316753D54D}"/>
              </a:ext>
            </a:extLst>
          </p:cNvPr>
          <p:cNvSpPr txBox="1"/>
          <p:nvPr/>
        </p:nvSpPr>
        <p:spPr>
          <a:xfrm>
            <a:off x="7228110" y="2940676"/>
            <a:ext cx="5105401" cy="276999"/>
          </a:xfrm>
          <a:prstGeom prst="rect">
            <a:avLst/>
          </a:prstGeom>
          <a:noFill/>
        </p:spPr>
        <p:txBody>
          <a:bodyPr wrap="square" rtlCol="0">
            <a:spAutoFit/>
          </a:bodyPr>
          <a:lstStyle/>
          <a:p>
            <a:r>
              <a:rPr lang="en-US" sz="1200" dirty="0"/>
              <a:t>Insert a password that will pass the test</a:t>
            </a:r>
            <a:endParaRPr lang="en-US" sz="1200" dirty="0">
              <a:solidFill>
                <a:srgbClr val="0432FF"/>
              </a:solidFill>
            </a:endParaRPr>
          </a:p>
        </p:txBody>
      </p:sp>
      <p:sp>
        <p:nvSpPr>
          <p:cNvPr id="22" name="TextBox 21">
            <a:extLst>
              <a:ext uri="{FF2B5EF4-FFF2-40B4-BE49-F238E27FC236}">
                <a16:creationId xmlns:a16="http://schemas.microsoft.com/office/drawing/2014/main" id="{45E0B755-C6D9-7248-A4AF-AD0F2269A74E}"/>
              </a:ext>
            </a:extLst>
          </p:cNvPr>
          <p:cNvSpPr txBox="1"/>
          <p:nvPr/>
        </p:nvSpPr>
        <p:spPr>
          <a:xfrm>
            <a:off x="7228109" y="3953788"/>
            <a:ext cx="5105401" cy="276999"/>
          </a:xfrm>
          <a:prstGeom prst="rect">
            <a:avLst/>
          </a:prstGeom>
          <a:noFill/>
        </p:spPr>
        <p:txBody>
          <a:bodyPr wrap="square" rtlCol="0">
            <a:spAutoFit/>
          </a:bodyPr>
          <a:lstStyle/>
          <a:p>
            <a:r>
              <a:rPr lang="en-US" sz="1200" dirty="0"/>
              <a:t>It succeeds!</a:t>
            </a:r>
            <a:endParaRPr lang="en-US" sz="1200" dirty="0">
              <a:solidFill>
                <a:srgbClr val="0432FF"/>
              </a:solidFill>
            </a:endParaRPr>
          </a:p>
        </p:txBody>
      </p:sp>
    </p:spTree>
    <p:extLst>
      <p:ext uri="{BB962C8B-B14F-4D97-AF65-F5344CB8AC3E}">
        <p14:creationId xmlns:p14="http://schemas.microsoft.com/office/powerpoint/2010/main" val="767123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BD3F-5E2C-9F48-8681-B9DBD631908C}"/>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Select Records Examples</a:t>
            </a:r>
          </a:p>
        </p:txBody>
      </p:sp>
      <p:pic>
        <p:nvPicPr>
          <p:cNvPr id="3" name="Picture 2">
            <a:extLst>
              <a:ext uri="{FF2B5EF4-FFF2-40B4-BE49-F238E27FC236}">
                <a16:creationId xmlns:a16="http://schemas.microsoft.com/office/drawing/2014/main" id="{62B7B5C0-285C-4945-A349-801CD98A1800}"/>
              </a:ext>
            </a:extLst>
          </p:cNvPr>
          <p:cNvPicPr>
            <a:picLocks noChangeAspect="1"/>
          </p:cNvPicPr>
          <p:nvPr/>
        </p:nvPicPr>
        <p:blipFill>
          <a:blip r:embed="rId2"/>
          <a:stretch>
            <a:fillRect/>
          </a:stretch>
        </p:blipFill>
        <p:spPr>
          <a:xfrm>
            <a:off x="315685" y="874590"/>
            <a:ext cx="5968286" cy="5460896"/>
          </a:xfrm>
          <a:prstGeom prst="rect">
            <a:avLst/>
          </a:prstGeom>
          <a:ln>
            <a:solidFill>
              <a:schemeClr val="tx1"/>
            </a:solidFill>
          </a:ln>
        </p:spPr>
      </p:pic>
      <p:pic>
        <p:nvPicPr>
          <p:cNvPr id="4" name="Picture 3">
            <a:extLst>
              <a:ext uri="{FF2B5EF4-FFF2-40B4-BE49-F238E27FC236}">
                <a16:creationId xmlns:a16="http://schemas.microsoft.com/office/drawing/2014/main" id="{B4767A31-D6A5-C140-AD04-D89432866D68}"/>
              </a:ext>
            </a:extLst>
          </p:cNvPr>
          <p:cNvPicPr>
            <a:picLocks noChangeAspect="1"/>
          </p:cNvPicPr>
          <p:nvPr/>
        </p:nvPicPr>
        <p:blipFill>
          <a:blip r:embed="rId3"/>
          <a:stretch>
            <a:fillRect/>
          </a:stretch>
        </p:blipFill>
        <p:spPr>
          <a:xfrm>
            <a:off x="6433457" y="888272"/>
            <a:ext cx="1943100" cy="943791"/>
          </a:xfrm>
          <a:prstGeom prst="rect">
            <a:avLst/>
          </a:prstGeom>
          <a:ln>
            <a:solidFill>
              <a:schemeClr val="tx1"/>
            </a:solidFill>
          </a:ln>
        </p:spPr>
      </p:pic>
      <p:sp>
        <p:nvSpPr>
          <p:cNvPr id="5" name="TextBox 4">
            <a:extLst>
              <a:ext uri="{FF2B5EF4-FFF2-40B4-BE49-F238E27FC236}">
                <a16:creationId xmlns:a16="http://schemas.microsoft.com/office/drawing/2014/main" id="{2C6D0555-AE2F-AF40-9701-C97C0F2A040E}"/>
              </a:ext>
            </a:extLst>
          </p:cNvPr>
          <p:cNvSpPr txBox="1"/>
          <p:nvPr/>
        </p:nvSpPr>
        <p:spPr>
          <a:xfrm>
            <a:off x="8169728" y="572047"/>
            <a:ext cx="3173186" cy="261610"/>
          </a:xfrm>
          <a:prstGeom prst="rect">
            <a:avLst/>
          </a:prstGeom>
          <a:noFill/>
        </p:spPr>
        <p:txBody>
          <a:bodyPr wrap="square" rtlCol="0">
            <a:spAutoFit/>
          </a:bodyPr>
          <a:lstStyle/>
          <a:p>
            <a:r>
              <a:rPr lang="en-US" sz="1100" dirty="0"/>
              <a:t>These are partial print outs only</a:t>
            </a:r>
          </a:p>
        </p:txBody>
      </p:sp>
      <p:pic>
        <p:nvPicPr>
          <p:cNvPr id="6" name="Picture 5">
            <a:extLst>
              <a:ext uri="{FF2B5EF4-FFF2-40B4-BE49-F238E27FC236}">
                <a16:creationId xmlns:a16="http://schemas.microsoft.com/office/drawing/2014/main" id="{BB49C0EB-7407-ED48-915E-518D6D978DA3}"/>
              </a:ext>
            </a:extLst>
          </p:cNvPr>
          <p:cNvPicPr>
            <a:picLocks noChangeAspect="1"/>
          </p:cNvPicPr>
          <p:nvPr/>
        </p:nvPicPr>
        <p:blipFill>
          <a:blip r:embed="rId4"/>
          <a:stretch>
            <a:fillRect/>
          </a:stretch>
        </p:blipFill>
        <p:spPr>
          <a:xfrm>
            <a:off x="6433457" y="1886678"/>
            <a:ext cx="2523671" cy="1013845"/>
          </a:xfrm>
          <a:prstGeom prst="rect">
            <a:avLst/>
          </a:prstGeom>
          <a:ln>
            <a:solidFill>
              <a:schemeClr val="tx1"/>
            </a:solidFill>
          </a:ln>
        </p:spPr>
      </p:pic>
      <p:pic>
        <p:nvPicPr>
          <p:cNvPr id="7" name="Picture 6">
            <a:extLst>
              <a:ext uri="{FF2B5EF4-FFF2-40B4-BE49-F238E27FC236}">
                <a16:creationId xmlns:a16="http://schemas.microsoft.com/office/drawing/2014/main" id="{DC6B3976-5816-FC4E-AD3D-531C1D6E13A8}"/>
              </a:ext>
            </a:extLst>
          </p:cNvPr>
          <p:cNvPicPr>
            <a:picLocks noChangeAspect="1"/>
          </p:cNvPicPr>
          <p:nvPr/>
        </p:nvPicPr>
        <p:blipFill>
          <a:blip r:embed="rId5"/>
          <a:stretch>
            <a:fillRect/>
          </a:stretch>
        </p:blipFill>
        <p:spPr>
          <a:xfrm>
            <a:off x="6433456" y="2981409"/>
            <a:ext cx="2523671" cy="1225524"/>
          </a:xfrm>
          <a:prstGeom prst="rect">
            <a:avLst/>
          </a:prstGeom>
          <a:ln>
            <a:solidFill>
              <a:schemeClr val="tx1"/>
            </a:solidFill>
          </a:ln>
        </p:spPr>
      </p:pic>
      <p:pic>
        <p:nvPicPr>
          <p:cNvPr id="8" name="Picture 7">
            <a:extLst>
              <a:ext uri="{FF2B5EF4-FFF2-40B4-BE49-F238E27FC236}">
                <a16:creationId xmlns:a16="http://schemas.microsoft.com/office/drawing/2014/main" id="{1FD00975-6360-234D-B5F4-423102CC6A48}"/>
              </a:ext>
            </a:extLst>
          </p:cNvPr>
          <p:cNvPicPr>
            <a:picLocks noChangeAspect="1"/>
          </p:cNvPicPr>
          <p:nvPr/>
        </p:nvPicPr>
        <p:blipFill>
          <a:blip r:embed="rId6"/>
          <a:stretch>
            <a:fillRect/>
          </a:stretch>
        </p:blipFill>
        <p:spPr>
          <a:xfrm>
            <a:off x="6433456" y="4287819"/>
            <a:ext cx="3853543" cy="1177471"/>
          </a:xfrm>
          <a:prstGeom prst="rect">
            <a:avLst/>
          </a:prstGeom>
          <a:ln>
            <a:solidFill>
              <a:schemeClr val="tx1"/>
            </a:solidFill>
          </a:ln>
        </p:spPr>
      </p:pic>
      <p:pic>
        <p:nvPicPr>
          <p:cNvPr id="9" name="Picture 8">
            <a:extLst>
              <a:ext uri="{FF2B5EF4-FFF2-40B4-BE49-F238E27FC236}">
                <a16:creationId xmlns:a16="http://schemas.microsoft.com/office/drawing/2014/main" id="{074E19F6-D32C-FF40-A40D-ECC48FF20145}"/>
              </a:ext>
            </a:extLst>
          </p:cNvPr>
          <p:cNvPicPr>
            <a:picLocks noChangeAspect="1"/>
          </p:cNvPicPr>
          <p:nvPr/>
        </p:nvPicPr>
        <p:blipFill>
          <a:blip r:embed="rId7"/>
          <a:stretch>
            <a:fillRect/>
          </a:stretch>
        </p:blipFill>
        <p:spPr>
          <a:xfrm>
            <a:off x="6433456" y="5546176"/>
            <a:ext cx="3561442" cy="1119003"/>
          </a:xfrm>
          <a:prstGeom prst="rect">
            <a:avLst/>
          </a:prstGeom>
          <a:ln>
            <a:solidFill>
              <a:schemeClr val="tx1"/>
            </a:solidFill>
          </a:ln>
        </p:spPr>
      </p:pic>
      <p:pic>
        <p:nvPicPr>
          <p:cNvPr id="10" name="Picture 9">
            <a:extLst>
              <a:ext uri="{FF2B5EF4-FFF2-40B4-BE49-F238E27FC236}">
                <a16:creationId xmlns:a16="http://schemas.microsoft.com/office/drawing/2014/main" id="{ABF37ECF-1B6D-C646-B7BE-69BBDF027420}"/>
              </a:ext>
            </a:extLst>
          </p:cNvPr>
          <p:cNvPicPr>
            <a:picLocks noChangeAspect="1"/>
          </p:cNvPicPr>
          <p:nvPr/>
        </p:nvPicPr>
        <p:blipFill>
          <a:blip r:embed="rId8"/>
          <a:stretch>
            <a:fillRect/>
          </a:stretch>
        </p:blipFill>
        <p:spPr>
          <a:xfrm>
            <a:off x="9352644" y="903561"/>
            <a:ext cx="2523671" cy="983117"/>
          </a:xfrm>
          <a:prstGeom prst="rect">
            <a:avLst/>
          </a:prstGeom>
          <a:ln>
            <a:solidFill>
              <a:schemeClr val="tx1"/>
            </a:solidFill>
          </a:ln>
        </p:spPr>
      </p:pic>
    </p:spTree>
    <p:extLst>
      <p:ext uri="{BB962C8B-B14F-4D97-AF65-F5344CB8AC3E}">
        <p14:creationId xmlns:p14="http://schemas.microsoft.com/office/powerpoint/2010/main" val="1336599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BD3F-5E2C-9F48-8681-B9DBD631908C}"/>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Select Records Examples</a:t>
            </a:r>
          </a:p>
        </p:txBody>
      </p:sp>
      <p:pic>
        <p:nvPicPr>
          <p:cNvPr id="4" name="Picture 3">
            <a:extLst>
              <a:ext uri="{FF2B5EF4-FFF2-40B4-BE49-F238E27FC236}">
                <a16:creationId xmlns:a16="http://schemas.microsoft.com/office/drawing/2014/main" id="{460CCFF4-5949-9C4C-9595-2C90F2F3E501}"/>
              </a:ext>
            </a:extLst>
          </p:cNvPr>
          <p:cNvPicPr>
            <a:picLocks noChangeAspect="1"/>
          </p:cNvPicPr>
          <p:nvPr/>
        </p:nvPicPr>
        <p:blipFill>
          <a:blip r:embed="rId2"/>
          <a:stretch>
            <a:fillRect/>
          </a:stretch>
        </p:blipFill>
        <p:spPr>
          <a:xfrm>
            <a:off x="106071" y="658585"/>
            <a:ext cx="6905697" cy="4844143"/>
          </a:xfrm>
          <a:prstGeom prst="rect">
            <a:avLst/>
          </a:prstGeom>
          <a:ln>
            <a:solidFill>
              <a:schemeClr val="tx1"/>
            </a:solidFill>
          </a:ln>
        </p:spPr>
      </p:pic>
      <p:pic>
        <p:nvPicPr>
          <p:cNvPr id="5" name="Picture 4">
            <a:extLst>
              <a:ext uri="{FF2B5EF4-FFF2-40B4-BE49-F238E27FC236}">
                <a16:creationId xmlns:a16="http://schemas.microsoft.com/office/drawing/2014/main" id="{5485567C-4DF0-F446-B922-C873793E485E}"/>
              </a:ext>
            </a:extLst>
          </p:cNvPr>
          <p:cNvPicPr>
            <a:picLocks noChangeAspect="1"/>
          </p:cNvPicPr>
          <p:nvPr/>
        </p:nvPicPr>
        <p:blipFill>
          <a:blip r:embed="rId3"/>
          <a:stretch>
            <a:fillRect/>
          </a:stretch>
        </p:blipFill>
        <p:spPr>
          <a:xfrm>
            <a:off x="7103193" y="653594"/>
            <a:ext cx="2356405" cy="1320727"/>
          </a:xfrm>
          <a:prstGeom prst="rect">
            <a:avLst/>
          </a:prstGeom>
          <a:ln>
            <a:solidFill>
              <a:schemeClr val="tx1"/>
            </a:solidFill>
          </a:ln>
        </p:spPr>
      </p:pic>
      <p:pic>
        <p:nvPicPr>
          <p:cNvPr id="6" name="Picture 5">
            <a:extLst>
              <a:ext uri="{FF2B5EF4-FFF2-40B4-BE49-F238E27FC236}">
                <a16:creationId xmlns:a16="http://schemas.microsoft.com/office/drawing/2014/main" id="{25F6AF22-9594-3642-9B93-C7FC052D80C4}"/>
              </a:ext>
            </a:extLst>
          </p:cNvPr>
          <p:cNvPicPr>
            <a:picLocks noChangeAspect="1"/>
          </p:cNvPicPr>
          <p:nvPr/>
        </p:nvPicPr>
        <p:blipFill>
          <a:blip r:embed="rId4"/>
          <a:stretch>
            <a:fillRect/>
          </a:stretch>
        </p:blipFill>
        <p:spPr>
          <a:xfrm>
            <a:off x="7103193" y="2135567"/>
            <a:ext cx="2997552" cy="1084439"/>
          </a:xfrm>
          <a:prstGeom prst="rect">
            <a:avLst/>
          </a:prstGeom>
          <a:ln>
            <a:solidFill>
              <a:schemeClr val="tx1"/>
            </a:solidFill>
          </a:ln>
        </p:spPr>
      </p:pic>
      <p:pic>
        <p:nvPicPr>
          <p:cNvPr id="7" name="Picture 6">
            <a:extLst>
              <a:ext uri="{FF2B5EF4-FFF2-40B4-BE49-F238E27FC236}">
                <a16:creationId xmlns:a16="http://schemas.microsoft.com/office/drawing/2014/main" id="{2DC7A772-CDA0-2646-A79A-8E6E6AF919D6}"/>
              </a:ext>
            </a:extLst>
          </p:cNvPr>
          <p:cNvPicPr>
            <a:picLocks noChangeAspect="1"/>
          </p:cNvPicPr>
          <p:nvPr/>
        </p:nvPicPr>
        <p:blipFill>
          <a:blip r:embed="rId5"/>
          <a:stretch>
            <a:fillRect/>
          </a:stretch>
        </p:blipFill>
        <p:spPr>
          <a:xfrm>
            <a:off x="7103193" y="3353231"/>
            <a:ext cx="3414838" cy="1189193"/>
          </a:xfrm>
          <a:prstGeom prst="rect">
            <a:avLst/>
          </a:prstGeom>
          <a:ln>
            <a:solidFill>
              <a:schemeClr val="tx1"/>
            </a:solidFill>
          </a:ln>
        </p:spPr>
      </p:pic>
      <p:pic>
        <p:nvPicPr>
          <p:cNvPr id="8" name="Picture 7">
            <a:extLst>
              <a:ext uri="{FF2B5EF4-FFF2-40B4-BE49-F238E27FC236}">
                <a16:creationId xmlns:a16="http://schemas.microsoft.com/office/drawing/2014/main" id="{4F9F37FD-BDAB-0142-B4D7-22D49C64F948}"/>
              </a:ext>
            </a:extLst>
          </p:cNvPr>
          <p:cNvPicPr>
            <a:picLocks noChangeAspect="1"/>
          </p:cNvPicPr>
          <p:nvPr/>
        </p:nvPicPr>
        <p:blipFill>
          <a:blip r:embed="rId6"/>
          <a:stretch>
            <a:fillRect/>
          </a:stretch>
        </p:blipFill>
        <p:spPr>
          <a:xfrm>
            <a:off x="7103193" y="4844508"/>
            <a:ext cx="3166369" cy="752293"/>
          </a:xfrm>
          <a:prstGeom prst="rect">
            <a:avLst/>
          </a:prstGeom>
          <a:ln>
            <a:solidFill>
              <a:schemeClr val="tx1"/>
            </a:solidFill>
          </a:ln>
        </p:spPr>
      </p:pic>
      <p:pic>
        <p:nvPicPr>
          <p:cNvPr id="9" name="Picture 8">
            <a:extLst>
              <a:ext uri="{FF2B5EF4-FFF2-40B4-BE49-F238E27FC236}">
                <a16:creationId xmlns:a16="http://schemas.microsoft.com/office/drawing/2014/main" id="{9D39695B-0718-6443-922F-810F1F2AC18A}"/>
              </a:ext>
            </a:extLst>
          </p:cNvPr>
          <p:cNvPicPr>
            <a:picLocks noChangeAspect="1"/>
          </p:cNvPicPr>
          <p:nvPr/>
        </p:nvPicPr>
        <p:blipFill>
          <a:blip r:embed="rId7"/>
          <a:stretch>
            <a:fillRect/>
          </a:stretch>
        </p:blipFill>
        <p:spPr>
          <a:xfrm>
            <a:off x="7103193" y="5760088"/>
            <a:ext cx="3529138" cy="792471"/>
          </a:xfrm>
          <a:prstGeom prst="rect">
            <a:avLst/>
          </a:prstGeom>
          <a:ln>
            <a:solidFill>
              <a:schemeClr val="tx1"/>
            </a:solidFill>
          </a:ln>
        </p:spPr>
      </p:pic>
      <p:sp>
        <p:nvSpPr>
          <p:cNvPr id="10" name="TextBox 9">
            <a:extLst>
              <a:ext uri="{FF2B5EF4-FFF2-40B4-BE49-F238E27FC236}">
                <a16:creationId xmlns:a16="http://schemas.microsoft.com/office/drawing/2014/main" id="{3CB25007-B2D0-6948-B58A-449FD4E70DA1}"/>
              </a:ext>
            </a:extLst>
          </p:cNvPr>
          <p:cNvSpPr txBox="1"/>
          <p:nvPr/>
        </p:nvSpPr>
        <p:spPr>
          <a:xfrm>
            <a:off x="9450720" y="653594"/>
            <a:ext cx="2363222" cy="261610"/>
          </a:xfrm>
          <a:prstGeom prst="rect">
            <a:avLst/>
          </a:prstGeom>
          <a:noFill/>
        </p:spPr>
        <p:txBody>
          <a:bodyPr wrap="square" rtlCol="0">
            <a:spAutoFit/>
          </a:bodyPr>
          <a:lstStyle/>
          <a:p>
            <a:r>
              <a:rPr lang="en-US" sz="1100" dirty="0"/>
              <a:t>These are partial print outs only</a:t>
            </a:r>
          </a:p>
        </p:txBody>
      </p:sp>
    </p:spTree>
    <p:extLst>
      <p:ext uri="{BB962C8B-B14F-4D97-AF65-F5344CB8AC3E}">
        <p14:creationId xmlns:p14="http://schemas.microsoft.com/office/powerpoint/2010/main" val="3879713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C8DF6A-7A38-C04F-9A24-24FC2B29C13C}"/>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SQLite Commands (1)</a:t>
            </a:r>
          </a:p>
        </p:txBody>
      </p:sp>
      <p:sp>
        <p:nvSpPr>
          <p:cNvPr id="4" name="Rectangle 3">
            <a:extLst>
              <a:ext uri="{FF2B5EF4-FFF2-40B4-BE49-F238E27FC236}">
                <a16:creationId xmlns:a16="http://schemas.microsoft.com/office/drawing/2014/main" id="{0E45D60E-3C10-6645-BF02-03F4C5D87316}"/>
              </a:ext>
            </a:extLst>
          </p:cNvPr>
          <p:cNvSpPr/>
          <p:nvPr/>
        </p:nvSpPr>
        <p:spPr>
          <a:xfrm>
            <a:off x="217715" y="556265"/>
            <a:ext cx="5878285" cy="4770537"/>
          </a:xfrm>
          <a:prstGeom prst="rect">
            <a:avLst/>
          </a:prstGeom>
          <a:ln>
            <a:solidFill>
              <a:schemeClr val="tx1"/>
            </a:solidFill>
          </a:ln>
        </p:spPr>
        <p:txBody>
          <a:bodyPr wrap="square">
            <a:spAutoFit/>
          </a:bodyPr>
          <a:lstStyle/>
          <a:p>
            <a:r>
              <a:rPr lang="en-US" sz="1600" dirty="0"/>
              <a:t>$ </a:t>
            </a:r>
            <a:r>
              <a:rPr lang="en-US" sz="1600" dirty="0">
                <a:solidFill>
                  <a:srgbClr val="0432FF"/>
                </a:solidFill>
              </a:rPr>
              <a:t>sqlite3</a:t>
            </a:r>
          </a:p>
          <a:p>
            <a:r>
              <a:rPr lang="en-US" sz="1600" dirty="0"/>
              <a:t>SQLite version 3.23.1 2018-04-10 17:39:29</a:t>
            </a:r>
          </a:p>
          <a:p>
            <a:r>
              <a:rPr lang="en-US" sz="1600" dirty="0"/>
              <a:t>Enter ".help" for usage hints.</a:t>
            </a:r>
          </a:p>
          <a:p>
            <a:r>
              <a:rPr lang="en-US" sz="1600" dirty="0"/>
              <a:t>Connected to a transient in-memory database.</a:t>
            </a:r>
          </a:p>
          <a:p>
            <a:r>
              <a:rPr lang="en-US" sz="1600" dirty="0"/>
              <a:t>Use ".open FILENAME" to reopen on a persistent database.</a:t>
            </a:r>
          </a:p>
          <a:p>
            <a:endParaRPr lang="en-US" sz="1600" dirty="0"/>
          </a:p>
          <a:p>
            <a:r>
              <a:rPr lang="en-US" sz="1600" dirty="0" err="1"/>
              <a:t>sqlite</a:t>
            </a:r>
            <a:r>
              <a:rPr lang="en-US" sz="1600" dirty="0"/>
              <a:t>&gt; </a:t>
            </a:r>
            <a:r>
              <a:rPr lang="en-US" sz="1600" dirty="0">
                <a:solidFill>
                  <a:srgbClr val="0432FF"/>
                </a:solidFill>
              </a:rPr>
              <a:t>.open first_db.db </a:t>
            </a:r>
          </a:p>
          <a:p>
            <a:endParaRPr lang="en-US" sz="1600" dirty="0"/>
          </a:p>
          <a:p>
            <a:r>
              <a:rPr lang="en-US" sz="1600" dirty="0" err="1"/>
              <a:t>sqlite</a:t>
            </a:r>
            <a:r>
              <a:rPr lang="en-US" sz="1600" dirty="0"/>
              <a:t>&gt; </a:t>
            </a:r>
            <a:r>
              <a:rPr lang="en-US" sz="1600" dirty="0">
                <a:solidFill>
                  <a:srgbClr val="0432FF"/>
                </a:solidFill>
              </a:rPr>
              <a:t>.databases</a:t>
            </a:r>
          </a:p>
          <a:p>
            <a:r>
              <a:rPr lang="en-US" sz="1600" dirty="0"/>
              <a:t>main: first_db.db</a:t>
            </a:r>
          </a:p>
          <a:p>
            <a:endParaRPr lang="en-US" sz="1600" dirty="0"/>
          </a:p>
          <a:p>
            <a:r>
              <a:rPr lang="en-US" sz="1600" dirty="0" err="1"/>
              <a:t>sqlite</a:t>
            </a:r>
            <a:r>
              <a:rPr lang="en-US" sz="1600" dirty="0"/>
              <a:t>&gt; </a:t>
            </a:r>
            <a:r>
              <a:rPr lang="en-US" sz="1600" dirty="0">
                <a:solidFill>
                  <a:srgbClr val="0432FF"/>
                </a:solidFill>
              </a:rPr>
              <a:t>.table</a:t>
            </a:r>
          </a:p>
          <a:p>
            <a:r>
              <a:rPr lang="en-US" sz="1600" dirty="0"/>
              <a:t>name    people  tasks</a:t>
            </a:r>
          </a:p>
          <a:p>
            <a:endParaRPr lang="en-US" sz="1600" dirty="0"/>
          </a:p>
          <a:p>
            <a:r>
              <a:rPr lang="en-US" sz="1600" dirty="0" err="1"/>
              <a:t>sqlite</a:t>
            </a:r>
            <a:r>
              <a:rPr lang="en-US" sz="1600" dirty="0"/>
              <a:t>&gt; </a:t>
            </a:r>
            <a:r>
              <a:rPr lang="en-US" sz="1600" dirty="0">
                <a:solidFill>
                  <a:srgbClr val="0432FF"/>
                </a:solidFill>
              </a:rPr>
              <a:t>DROP TABLE name;</a:t>
            </a:r>
          </a:p>
          <a:p>
            <a:endParaRPr lang="en-US" sz="1600" dirty="0"/>
          </a:p>
          <a:p>
            <a:r>
              <a:rPr lang="en-US" sz="1600" dirty="0" err="1"/>
              <a:t>sqlite</a:t>
            </a:r>
            <a:r>
              <a:rPr lang="en-US" sz="1600" dirty="0"/>
              <a:t>&gt; </a:t>
            </a:r>
            <a:r>
              <a:rPr lang="en-US" sz="1600" dirty="0">
                <a:solidFill>
                  <a:srgbClr val="0432FF"/>
                </a:solidFill>
              </a:rPr>
              <a:t>.table</a:t>
            </a:r>
          </a:p>
          <a:p>
            <a:r>
              <a:rPr lang="en-US" sz="1600" dirty="0"/>
              <a:t>people  tasks</a:t>
            </a:r>
          </a:p>
          <a:p>
            <a:r>
              <a:rPr lang="en-US" sz="1600" dirty="0" err="1"/>
              <a:t>sqlite</a:t>
            </a:r>
            <a:r>
              <a:rPr lang="en-US" sz="1600" dirty="0"/>
              <a:t>&gt;</a:t>
            </a:r>
          </a:p>
        </p:txBody>
      </p:sp>
      <p:sp>
        <p:nvSpPr>
          <p:cNvPr id="5" name="TextBox 4">
            <a:extLst>
              <a:ext uri="{FF2B5EF4-FFF2-40B4-BE49-F238E27FC236}">
                <a16:creationId xmlns:a16="http://schemas.microsoft.com/office/drawing/2014/main" id="{00D443EA-BB6A-DA47-A3AA-6160F4297CB4}"/>
              </a:ext>
            </a:extLst>
          </p:cNvPr>
          <p:cNvSpPr txBox="1"/>
          <p:nvPr/>
        </p:nvSpPr>
        <p:spPr>
          <a:xfrm>
            <a:off x="6444343" y="572047"/>
            <a:ext cx="5529942" cy="769441"/>
          </a:xfrm>
          <a:prstGeom prst="rect">
            <a:avLst/>
          </a:prstGeom>
          <a:noFill/>
        </p:spPr>
        <p:txBody>
          <a:bodyPr wrap="square" rtlCol="0">
            <a:spAutoFit/>
          </a:bodyPr>
          <a:lstStyle/>
          <a:p>
            <a:r>
              <a:rPr lang="en-US" sz="1600" b="1" dirty="0">
                <a:solidFill>
                  <a:srgbClr val="C00000"/>
                </a:solidFill>
              </a:rPr>
              <a:t>SQLite</a:t>
            </a:r>
            <a:r>
              <a:rPr lang="en-US" sz="1400" dirty="0"/>
              <a:t> comes with a simple command-line tool named sqlite3 that allows for interaction with the SQLite databases using SQL statement. </a:t>
            </a:r>
            <a:endParaRPr lang="en-US" dirty="0"/>
          </a:p>
        </p:txBody>
      </p:sp>
      <p:sp>
        <p:nvSpPr>
          <p:cNvPr id="6" name="Rectangle 5">
            <a:extLst>
              <a:ext uri="{FF2B5EF4-FFF2-40B4-BE49-F238E27FC236}">
                <a16:creationId xmlns:a16="http://schemas.microsoft.com/office/drawing/2014/main" id="{700D551F-427C-E74F-9489-55D92EADEA93}"/>
              </a:ext>
            </a:extLst>
          </p:cNvPr>
          <p:cNvSpPr/>
          <p:nvPr/>
        </p:nvSpPr>
        <p:spPr>
          <a:xfrm>
            <a:off x="6286497" y="1535900"/>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7" name="Rectangle 6">
            <a:extLst>
              <a:ext uri="{FF2B5EF4-FFF2-40B4-BE49-F238E27FC236}">
                <a16:creationId xmlns:a16="http://schemas.microsoft.com/office/drawing/2014/main" id="{B3F0E5B0-ED1B-E945-9F6A-6C6BCD0C656D}"/>
              </a:ext>
            </a:extLst>
          </p:cNvPr>
          <p:cNvSpPr/>
          <p:nvPr/>
        </p:nvSpPr>
        <p:spPr>
          <a:xfrm>
            <a:off x="1219201" y="572047"/>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8" name="TextBox 7">
            <a:extLst>
              <a:ext uri="{FF2B5EF4-FFF2-40B4-BE49-F238E27FC236}">
                <a16:creationId xmlns:a16="http://schemas.microsoft.com/office/drawing/2014/main" id="{F7A69F5D-EDED-9F4F-BA9F-E466137FBFFC}"/>
              </a:ext>
            </a:extLst>
          </p:cNvPr>
          <p:cNvSpPr txBox="1"/>
          <p:nvPr/>
        </p:nvSpPr>
        <p:spPr>
          <a:xfrm>
            <a:off x="6738256" y="1428177"/>
            <a:ext cx="4811487" cy="461665"/>
          </a:xfrm>
          <a:prstGeom prst="rect">
            <a:avLst/>
          </a:prstGeom>
          <a:noFill/>
        </p:spPr>
        <p:txBody>
          <a:bodyPr wrap="square" rtlCol="0">
            <a:spAutoFit/>
          </a:bodyPr>
          <a:lstStyle/>
          <a:p>
            <a:r>
              <a:rPr lang="en-US" sz="1200" dirty="0"/>
              <a:t>Enter the </a:t>
            </a:r>
            <a:r>
              <a:rPr lang="en-US" sz="1200" dirty="0">
                <a:solidFill>
                  <a:srgbClr val="0432FF"/>
                </a:solidFill>
              </a:rPr>
              <a:t>SQLite3</a:t>
            </a:r>
            <a:r>
              <a:rPr lang="en-US" sz="1200" dirty="0"/>
              <a:t> command interface from your computers operating system command line utility</a:t>
            </a:r>
          </a:p>
        </p:txBody>
      </p:sp>
      <p:sp>
        <p:nvSpPr>
          <p:cNvPr id="9" name="Rectangle 8">
            <a:extLst>
              <a:ext uri="{FF2B5EF4-FFF2-40B4-BE49-F238E27FC236}">
                <a16:creationId xmlns:a16="http://schemas.microsoft.com/office/drawing/2014/main" id="{A1C76378-75D5-DE49-8742-22D2AECE0170}"/>
              </a:ext>
            </a:extLst>
          </p:cNvPr>
          <p:cNvSpPr/>
          <p:nvPr/>
        </p:nvSpPr>
        <p:spPr>
          <a:xfrm>
            <a:off x="2710543" y="204752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10" name="Rectangle 9">
            <a:extLst>
              <a:ext uri="{FF2B5EF4-FFF2-40B4-BE49-F238E27FC236}">
                <a16:creationId xmlns:a16="http://schemas.microsoft.com/office/drawing/2014/main" id="{B0B39956-34CC-A143-8541-F9F5EBEB5B55}"/>
              </a:ext>
            </a:extLst>
          </p:cNvPr>
          <p:cNvSpPr/>
          <p:nvPr/>
        </p:nvSpPr>
        <p:spPr>
          <a:xfrm>
            <a:off x="6286497" y="200730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11" name="TextBox 10">
            <a:extLst>
              <a:ext uri="{FF2B5EF4-FFF2-40B4-BE49-F238E27FC236}">
                <a16:creationId xmlns:a16="http://schemas.microsoft.com/office/drawing/2014/main" id="{A0D7EE8E-F601-4340-9586-8C1A5F604619}"/>
              </a:ext>
            </a:extLst>
          </p:cNvPr>
          <p:cNvSpPr txBox="1"/>
          <p:nvPr/>
        </p:nvSpPr>
        <p:spPr>
          <a:xfrm>
            <a:off x="6738256" y="1976531"/>
            <a:ext cx="4811487" cy="276999"/>
          </a:xfrm>
          <a:prstGeom prst="rect">
            <a:avLst/>
          </a:prstGeom>
          <a:noFill/>
        </p:spPr>
        <p:txBody>
          <a:bodyPr wrap="square" rtlCol="0">
            <a:spAutoFit/>
          </a:bodyPr>
          <a:lstStyle/>
          <a:p>
            <a:r>
              <a:rPr lang="en-US" sz="1200" dirty="0"/>
              <a:t>Open a database (without this command you will not see  your db)</a:t>
            </a:r>
          </a:p>
        </p:txBody>
      </p:sp>
      <p:sp>
        <p:nvSpPr>
          <p:cNvPr id="12" name="Rectangle 11">
            <a:extLst>
              <a:ext uri="{FF2B5EF4-FFF2-40B4-BE49-F238E27FC236}">
                <a16:creationId xmlns:a16="http://schemas.microsoft.com/office/drawing/2014/main" id="{930C25B7-4903-2645-80FA-9598EFEDAEA4}"/>
              </a:ext>
            </a:extLst>
          </p:cNvPr>
          <p:cNvSpPr/>
          <p:nvPr/>
        </p:nvSpPr>
        <p:spPr>
          <a:xfrm>
            <a:off x="6286497" y="247871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13" name="Rectangle 12">
            <a:extLst>
              <a:ext uri="{FF2B5EF4-FFF2-40B4-BE49-F238E27FC236}">
                <a16:creationId xmlns:a16="http://schemas.microsoft.com/office/drawing/2014/main" id="{453AB768-3FD9-3A47-B323-501B400BFD32}"/>
              </a:ext>
            </a:extLst>
          </p:cNvPr>
          <p:cNvSpPr/>
          <p:nvPr/>
        </p:nvSpPr>
        <p:spPr>
          <a:xfrm>
            <a:off x="2144485" y="260182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14" name="TextBox 13">
            <a:extLst>
              <a:ext uri="{FF2B5EF4-FFF2-40B4-BE49-F238E27FC236}">
                <a16:creationId xmlns:a16="http://schemas.microsoft.com/office/drawing/2014/main" id="{2672C779-D3C7-0345-B7BD-5BA6437E1A2E}"/>
              </a:ext>
            </a:extLst>
          </p:cNvPr>
          <p:cNvSpPr txBox="1"/>
          <p:nvPr/>
        </p:nvSpPr>
        <p:spPr>
          <a:xfrm>
            <a:off x="6738256" y="2440255"/>
            <a:ext cx="4811487" cy="276999"/>
          </a:xfrm>
          <a:prstGeom prst="rect">
            <a:avLst/>
          </a:prstGeom>
          <a:noFill/>
        </p:spPr>
        <p:txBody>
          <a:bodyPr wrap="square" rtlCol="0">
            <a:spAutoFit/>
          </a:bodyPr>
          <a:lstStyle/>
          <a:p>
            <a:r>
              <a:rPr lang="en-US" sz="1200" dirty="0"/>
              <a:t>List all databases</a:t>
            </a:r>
          </a:p>
        </p:txBody>
      </p:sp>
      <p:sp>
        <p:nvSpPr>
          <p:cNvPr id="15" name="Rectangle 14">
            <a:extLst>
              <a:ext uri="{FF2B5EF4-FFF2-40B4-BE49-F238E27FC236}">
                <a16:creationId xmlns:a16="http://schemas.microsoft.com/office/drawing/2014/main" id="{620915A4-547E-794B-9C6B-1230D923EFFF}"/>
              </a:ext>
            </a:extLst>
          </p:cNvPr>
          <p:cNvSpPr/>
          <p:nvPr/>
        </p:nvSpPr>
        <p:spPr>
          <a:xfrm>
            <a:off x="1698170" y="3183672"/>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4</a:t>
            </a:r>
          </a:p>
        </p:txBody>
      </p:sp>
      <p:sp>
        <p:nvSpPr>
          <p:cNvPr id="16" name="Rectangle 15">
            <a:extLst>
              <a:ext uri="{FF2B5EF4-FFF2-40B4-BE49-F238E27FC236}">
                <a16:creationId xmlns:a16="http://schemas.microsoft.com/office/drawing/2014/main" id="{44EC0B4B-BFCA-884D-9FB2-68D44281CBED}"/>
              </a:ext>
            </a:extLst>
          </p:cNvPr>
          <p:cNvSpPr/>
          <p:nvPr/>
        </p:nvSpPr>
        <p:spPr>
          <a:xfrm>
            <a:off x="6286497" y="2971162"/>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4</a:t>
            </a:r>
          </a:p>
        </p:txBody>
      </p:sp>
      <p:sp>
        <p:nvSpPr>
          <p:cNvPr id="17" name="TextBox 16">
            <a:extLst>
              <a:ext uri="{FF2B5EF4-FFF2-40B4-BE49-F238E27FC236}">
                <a16:creationId xmlns:a16="http://schemas.microsoft.com/office/drawing/2014/main" id="{73EC81BE-D09D-4848-9464-701CE97C82F7}"/>
              </a:ext>
            </a:extLst>
          </p:cNvPr>
          <p:cNvSpPr txBox="1"/>
          <p:nvPr/>
        </p:nvSpPr>
        <p:spPr>
          <a:xfrm>
            <a:off x="6738256" y="3463606"/>
            <a:ext cx="4811487" cy="276999"/>
          </a:xfrm>
          <a:prstGeom prst="rect">
            <a:avLst/>
          </a:prstGeom>
          <a:noFill/>
        </p:spPr>
        <p:txBody>
          <a:bodyPr wrap="square" rtlCol="0">
            <a:spAutoFit/>
          </a:bodyPr>
          <a:lstStyle/>
          <a:p>
            <a:r>
              <a:rPr lang="en-US" sz="1200" dirty="0"/>
              <a:t>Delete a table</a:t>
            </a:r>
          </a:p>
        </p:txBody>
      </p:sp>
      <p:sp>
        <p:nvSpPr>
          <p:cNvPr id="18" name="Rectangle 17">
            <a:extLst>
              <a:ext uri="{FF2B5EF4-FFF2-40B4-BE49-F238E27FC236}">
                <a16:creationId xmlns:a16="http://schemas.microsoft.com/office/drawing/2014/main" id="{6F0C4278-C52C-D045-991B-BAB6DB16F5F3}"/>
              </a:ext>
            </a:extLst>
          </p:cNvPr>
          <p:cNvSpPr/>
          <p:nvPr/>
        </p:nvSpPr>
        <p:spPr>
          <a:xfrm>
            <a:off x="6286497" y="3463606"/>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A12FF322-2611-D341-B2A6-3EB1BE0AD713}"/>
              </a:ext>
            </a:extLst>
          </p:cNvPr>
          <p:cNvSpPr/>
          <p:nvPr/>
        </p:nvSpPr>
        <p:spPr>
          <a:xfrm>
            <a:off x="2950028" y="4051434"/>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5</a:t>
            </a:r>
          </a:p>
        </p:txBody>
      </p:sp>
      <p:sp>
        <p:nvSpPr>
          <p:cNvPr id="20" name="TextBox 19">
            <a:extLst>
              <a:ext uri="{FF2B5EF4-FFF2-40B4-BE49-F238E27FC236}">
                <a16:creationId xmlns:a16="http://schemas.microsoft.com/office/drawing/2014/main" id="{C9D1DE53-0D5F-E645-9127-F157A258EACF}"/>
              </a:ext>
            </a:extLst>
          </p:cNvPr>
          <p:cNvSpPr txBox="1"/>
          <p:nvPr/>
        </p:nvSpPr>
        <p:spPr>
          <a:xfrm>
            <a:off x="6738256" y="3045172"/>
            <a:ext cx="4811487" cy="276999"/>
          </a:xfrm>
          <a:prstGeom prst="rect">
            <a:avLst/>
          </a:prstGeom>
          <a:noFill/>
        </p:spPr>
        <p:txBody>
          <a:bodyPr wrap="square" rtlCol="0">
            <a:spAutoFit/>
          </a:bodyPr>
          <a:lstStyle/>
          <a:p>
            <a:r>
              <a:rPr lang="en-US" sz="1200" dirty="0"/>
              <a:t>List all tables</a:t>
            </a:r>
          </a:p>
        </p:txBody>
      </p:sp>
      <p:sp>
        <p:nvSpPr>
          <p:cNvPr id="21" name="Rectangle 20">
            <a:extLst>
              <a:ext uri="{FF2B5EF4-FFF2-40B4-BE49-F238E27FC236}">
                <a16:creationId xmlns:a16="http://schemas.microsoft.com/office/drawing/2014/main" id="{A6CDD2B0-A5CF-114E-9C5B-9F76D51E8D2D}"/>
              </a:ext>
            </a:extLst>
          </p:cNvPr>
          <p:cNvSpPr/>
          <p:nvPr/>
        </p:nvSpPr>
        <p:spPr>
          <a:xfrm>
            <a:off x="6286497" y="400490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6</a:t>
            </a:r>
          </a:p>
        </p:txBody>
      </p:sp>
      <p:sp>
        <p:nvSpPr>
          <p:cNvPr id="22" name="TextBox 21">
            <a:extLst>
              <a:ext uri="{FF2B5EF4-FFF2-40B4-BE49-F238E27FC236}">
                <a16:creationId xmlns:a16="http://schemas.microsoft.com/office/drawing/2014/main" id="{14F0F31F-97BC-9E4B-B604-F3D29FBC1308}"/>
              </a:ext>
            </a:extLst>
          </p:cNvPr>
          <p:cNvSpPr txBox="1"/>
          <p:nvPr/>
        </p:nvSpPr>
        <p:spPr>
          <a:xfrm>
            <a:off x="6738256" y="3957214"/>
            <a:ext cx="4811487" cy="276999"/>
          </a:xfrm>
          <a:prstGeom prst="rect">
            <a:avLst/>
          </a:prstGeom>
          <a:noFill/>
        </p:spPr>
        <p:txBody>
          <a:bodyPr wrap="square" rtlCol="0">
            <a:spAutoFit/>
          </a:bodyPr>
          <a:lstStyle/>
          <a:p>
            <a:r>
              <a:rPr lang="en-US" sz="1200" dirty="0"/>
              <a:t>Confirm table is gone</a:t>
            </a:r>
          </a:p>
        </p:txBody>
      </p:sp>
      <p:sp>
        <p:nvSpPr>
          <p:cNvPr id="23" name="Rectangle 22">
            <a:extLst>
              <a:ext uri="{FF2B5EF4-FFF2-40B4-BE49-F238E27FC236}">
                <a16:creationId xmlns:a16="http://schemas.microsoft.com/office/drawing/2014/main" id="{B1FB514C-9E44-1249-949B-7671C171FC35}"/>
              </a:ext>
            </a:extLst>
          </p:cNvPr>
          <p:cNvSpPr/>
          <p:nvPr/>
        </p:nvSpPr>
        <p:spPr>
          <a:xfrm>
            <a:off x="1698170" y="453830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6</a:t>
            </a:r>
          </a:p>
        </p:txBody>
      </p:sp>
    </p:spTree>
    <p:extLst>
      <p:ext uri="{BB962C8B-B14F-4D97-AF65-F5344CB8AC3E}">
        <p14:creationId xmlns:p14="http://schemas.microsoft.com/office/powerpoint/2010/main" val="2255298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C8DF6A-7A38-C04F-9A24-24FC2B29C13C}"/>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SQLite Commands (2)</a:t>
            </a:r>
          </a:p>
        </p:txBody>
      </p:sp>
      <p:sp>
        <p:nvSpPr>
          <p:cNvPr id="2" name="Rectangle 1">
            <a:extLst>
              <a:ext uri="{FF2B5EF4-FFF2-40B4-BE49-F238E27FC236}">
                <a16:creationId xmlns:a16="http://schemas.microsoft.com/office/drawing/2014/main" id="{DB0584CC-919C-1044-B68D-34784AE01908}"/>
              </a:ext>
            </a:extLst>
          </p:cNvPr>
          <p:cNvSpPr/>
          <p:nvPr/>
        </p:nvSpPr>
        <p:spPr>
          <a:xfrm>
            <a:off x="174172" y="886403"/>
            <a:ext cx="6096000" cy="4524315"/>
          </a:xfrm>
          <a:prstGeom prst="rect">
            <a:avLst/>
          </a:prstGeom>
          <a:ln>
            <a:solidFill>
              <a:schemeClr val="tx1"/>
            </a:solidFill>
          </a:ln>
        </p:spPr>
        <p:txBody>
          <a:bodyPr>
            <a:spAutoFit/>
          </a:bodyPr>
          <a:lstStyle/>
          <a:p>
            <a:r>
              <a:rPr lang="en-US" sz="1600" dirty="0" err="1"/>
              <a:t>sqlite</a:t>
            </a:r>
            <a:r>
              <a:rPr lang="en-US" sz="1600" dirty="0"/>
              <a:t>&gt; </a:t>
            </a:r>
            <a:r>
              <a:rPr lang="en-US" sz="1600" dirty="0">
                <a:solidFill>
                  <a:srgbClr val="0432FF"/>
                </a:solidFill>
              </a:rPr>
              <a:t>.schema tasks</a:t>
            </a:r>
          </a:p>
          <a:p>
            <a:r>
              <a:rPr lang="en-US" sz="1600" dirty="0"/>
              <a:t>CREATE TABLE tasks (</a:t>
            </a:r>
          </a:p>
          <a:p>
            <a:r>
              <a:rPr lang="en-US" sz="1600" dirty="0"/>
              <a:t>                                        id integer PRIMARY KEY,</a:t>
            </a:r>
          </a:p>
          <a:p>
            <a:r>
              <a:rPr lang="en-US" sz="1600" dirty="0"/>
              <a:t>                                        </a:t>
            </a:r>
            <a:r>
              <a:rPr lang="en-US" sz="1600" dirty="0" err="1"/>
              <a:t>desc</a:t>
            </a:r>
            <a:r>
              <a:rPr lang="en-US" sz="1600" dirty="0"/>
              <a:t> text NOT NULL,</a:t>
            </a:r>
          </a:p>
          <a:p>
            <a:r>
              <a:rPr lang="en-US" sz="1600" dirty="0"/>
              <a:t>                                        </a:t>
            </a:r>
            <a:r>
              <a:rPr lang="en-US" sz="1600" dirty="0" err="1"/>
              <a:t>start_date</a:t>
            </a:r>
            <a:r>
              <a:rPr lang="en-US" sz="1600" dirty="0"/>
              <a:t> text,</a:t>
            </a:r>
          </a:p>
          <a:p>
            <a:r>
              <a:rPr lang="en-US" sz="1600" dirty="0"/>
              <a:t>                                        </a:t>
            </a:r>
            <a:r>
              <a:rPr lang="en-US" sz="1600" dirty="0" err="1"/>
              <a:t>end_date</a:t>
            </a:r>
            <a:r>
              <a:rPr lang="en-US" sz="1600" dirty="0"/>
              <a:t> text</a:t>
            </a:r>
          </a:p>
          <a:p>
            <a:r>
              <a:rPr lang="en-US" sz="1600" dirty="0"/>
              <a:t>                                    );</a:t>
            </a:r>
          </a:p>
          <a:p>
            <a:r>
              <a:rPr lang="en-US" sz="1600" dirty="0" err="1"/>
              <a:t>sqlite</a:t>
            </a:r>
            <a:r>
              <a:rPr lang="en-US" sz="1600" dirty="0"/>
              <a:t>&gt; </a:t>
            </a:r>
            <a:r>
              <a:rPr lang="en-US" sz="1600" dirty="0">
                <a:solidFill>
                  <a:srgbClr val="0432FF"/>
                </a:solidFill>
              </a:rPr>
              <a:t>.output </a:t>
            </a:r>
            <a:r>
              <a:rPr lang="en-US" sz="1600" dirty="0" err="1">
                <a:solidFill>
                  <a:srgbClr val="0432FF"/>
                </a:solidFill>
              </a:rPr>
              <a:t>people.txt</a:t>
            </a:r>
            <a:endParaRPr lang="en-US" sz="1600" dirty="0">
              <a:solidFill>
                <a:srgbClr val="0432FF"/>
              </a:solidFill>
            </a:endParaRPr>
          </a:p>
          <a:p>
            <a:r>
              <a:rPr lang="en-US" sz="1600" dirty="0" err="1"/>
              <a:t>sqlite</a:t>
            </a:r>
            <a:r>
              <a:rPr lang="en-US" sz="1600" dirty="0"/>
              <a:t>&gt; </a:t>
            </a:r>
            <a:r>
              <a:rPr lang="en-US" sz="1600" dirty="0">
                <a:solidFill>
                  <a:srgbClr val="0432FF"/>
                </a:solidFill>
              </a:rPr>
              <a:t>SELECT fname from people;</a:t>
            </a:r>
          </a:p>
          <a:p>
            <a:r>
              <a:rPr lang="en-US" sz="1600" dirty="0" err="1"/>
              <a:t>sqlite</a:t>
            </a:r>
            <a:r>
              <a:rPr lang="en-US" sz="1600" dirty="0"/>
              <a:t>&gt; </a:t>
            </a:r>
            <a:r>
              <a:rPr lang="en-US" sz="1600" dirty="0">
                <a:solidFill>
                  <a:srgbClr val="0432FF"/>
                </a:solidFill>
              </a:rPr>
              <a:t>.output</a:t>
            </a:r>
          </a:p>
          <a:p>
            <a:r>
              <a:rPr lang="en-US" sz="1600" dirty="0" err="1"/>
              <a:t>sqlite</a:t>
            </a:r>
            <a:r>
              <a:rPr lang="en-US" sz="1600" dirty="0"/>
              <a:t>&gt; </a:t>
            </a:r>
            <a:r>
              <a:rPr lang="en-US" sz="1600" dirty="0">
                <a:solidFill>
                  <a:srgbClr val="0432FF"/>
                </a:solidFill>
              </a:rPr>
              <a:t>.table</a:t>
            </a:r>
          </a:p>
          <a:p>
            <a:r>
              <a:rPr lang="en-US" sz="1600" dirty="0"/>
              <a:t>people  tasks</a:t>
            </a:r>
          </a:p>
          <a:p>
            <a:r>
              <a:rPr lang="en-US" sz="1600" dirty="0" err="1"/>
              <a:t>sqlite</a:t>
            </a:r>
            <a:r>
              <a:rPr lang="en-US" sz="1600" dirty="0"/>
              <a:t>&gt; </a:t>
            </a:r>
            <a:r>
              <a:rPr lang="en-US" sz="1600" dirty="0">
                <a:solidFill>
                  <a:srgbClr val="0432FF"/>
                </a:solidFill>
              </a:rPr>
              <a:t>SELECT fname from people WHERE </a:t>
            </a:r>
            <a:r>
              <a:rPr lang="en-US" sz="1600" dirty="0" err="1">
                <a:solidFill>
                  <a:srgbClr val="0432FF"/>
                </a:solidFill>
              </a:rPr>
              <a:t>lnam</a:t>
            </a:r>
            <a:r>
              <a:rPr lang="en-US" sz="1600" dirty="0">
                <a:solidFill>
                  <a:srgbClr val="0432FF"/>
                </a:solidFill>
              </a:rPr>
              <a:t> = 'Jones';</a:t>
            </a:r>
          </a:p>
          <a:p>
            <a:r>
              <a:rPr lang="en-US" sz="1600" dirty="0"/>
              <a:t>Carol</a:t>
            </a:r>
          </a:p>
          <a:p>
            <a:r>
              <a:rPr lang="en-US" sz="1600" dirty="0"/>
              <a:t>Barb</a:t>
            </a:r>
          </a:p>
          <a:p>
            <a:r>
              <a:rPr lang="en-US" sz="1600" dirty="0"/>
              <a:t>Joey</a:t>
            </a:r>
          </a:p>
          <a:p>
            <a:r>
              <a:rPr lang="en-US" sz="1600" dirty="0"/>
              <a:t>Joey</a:t>
            </a:r>
          </a:p>
          <a:p>
            <a:r>
              <a:rPr lang="en-US" sz="1600" dirty="0"/>
              <a:t>Joey</a:t>
            </a:r>
          </a:p>
        </p:txBody>
      </p:sp>
      <p:sp>
        <p:nvSpPr>
          <p:cNvPr id="6" name="Rectangle 5">
            <a:extLst>
              <a:ext uri="{FF2B5EF4-FFF2-40B4-BE49-F238E27FC236}">
                <a16:creationId xmlns:a16="http://schemas.microsoft.com/office/drawing/2014/main" id="{07BF7A83-746C-534B-A979-157E9E5276BB}"/>
              </a:ext>
            </a:extLst>
          </p:cNvPr>
          <p:cNvSpPr/>
          <p:nvPr/>
        </p:nvSpPr>
        <p:spPr>
          <a:xfrm>
            <a:off x="2498268" y="969843"/>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7" name="Rectangle 6">
            <a:extLst>
              <a:ext uri="{FF2B5EF4-FFF2-40B4-BE49-F238E27FC236}">
                <a16:creationId xmlns:a16="http://schemas.microsoft.com/office/drawing/2014/main" id="{6306C940-9BC2-1A4E-8052-6A34338732FD}"/>
              </a:ext>
            </a:extLst>
          </p:cNvPr>
          <p:cNvSpPr/>
          <p:nvPr/>
        </p:nvSpPr>
        <p:spPr>
          <a:xfrm>
            <a:off x="6547754" y="91227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8" name="TextBox 7">
            <a:extLst>
              <a:ext uri="{FF2B5EF4-FFF2-40B4-BE49-F238E27FC236}">
                <a16:creationId xmlns:a16="http://schemas.microsoft.com/office/drawing/2014/main" id="{E848813A-2503-C24E-8351-C72536A6367E}"/>
              </a:ext>
            </a:extLst>
          </p:cNvPr>
          <p:cNvSpPr txBox="1"/>
          <p:nvPr/>
        </p:nvSpPr>
        <p:spPr>
          <a:xfrm>
            <a:off x="6901542" y="831343"/>
            <a:ext cx="4811487" cy="276999"/>
          </a:xfrm>
          <a:prstGeom prst="rect">
            <a:avLst/>
          </a:prstGeom>
          <a:noFill/>
        </p:spPr>
        <p:txBody>
          <a:bodyPr wrap="square" rtlCol="0">
            <a:spAutoFit/>
          </a:bodyPr>
          <a:lstStyle/>
          <a:p>
            <a:r>
              <a:rPr lang="en-US" sz="1200" dirty="0"/>
              <a:t>Output table schema</a:t>
            </a:r>
          </a:p>
        </p:txBody>
      </p:sp>
      <p:sp>
        <p:nvSpPr>
          <p:cNvPr id="9" name="Rectangle 8">
            <a:extLst>
              <a:ext uri="{FF2B5EF4-FFF2-40B4-BE49-F238E27FC236}">
                <a16:creationId xmlns:a16="http://schemas.microsoft.com/office/drawing/2014/main" id="{0D14CA66-3992-054C-920D-B05B10B7F3AC}"/>
              </a:ext>
            </a:extLst>
          </p:cNvPr>
          <p:cNvSpPr/>
          <p:nvPr/>
        </p:nvSpPr>
        <p:spPr>
          <a:xfrm>
            <a:off x="6547754" y="137561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10" name="Rectangle 9">
            <a:extLst>
              <a:ext uri="{FF2B5EF4-FFF2-40B4-BE49-F238E27FC236}">
                <a16:creationId xmlns:a16="http://schemas.microsoft.com/office/drawing/2014/main" id="{6B8D726A-3FDB-3347-8186-081A9C804FB0}"/>
              </a:ext>
            </a:extLst>
          </p:cNvPr>
          <p:cNvSpPr/>
          <p:nvPr/>
        </p:nvSpPr>
        <p:spPr>
          <a:xfrm>
            <a:off x="6547754" y="184702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11" name="Rectangle 10">
            <a:extLst>
              <a:ext uri="{FF2B5EF4-FFF2-40B4-BE49-F238E27FC236}">
                <a16:creationId xmlns:a16="http://schemas.microsoft.com/office/drawing/2014/main" id="{B17D5D11-F537-1845-87F3-BF9D885C78EE}"/>
              </a:ext>
            </a:extLst>
          </p:cNvPr>
          <p:cNvSpPr/>
          <p:nvPr/>
        </p:nvSpPr>
        <p:spPr>
          <a:xfrm>
            <a:off x="6547754" y="2339472"/>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4</a:t>
            </a:r>
          </a:p>
        </p:txBody>
      </p:sp>
      <p:sp>
        <p:nvSpPr>
          <p:cNvPr id="12" name="Rectangle 11">
            <a:extLst>
              <a:ext uri="{FF2B5EF4-FFF2-40B4-BE49-F238E27FC236}">
                <a16:creationId xmlns:a16="http://schemas.microsoft.com/office/drawing/2014/main" id="{EC24BF6A-FE47-3347-BA53-8B408DEDBB97}"/>
              </a:ext>
            </a:extLst>
          </p:cNvPr>
          <p:cNvSpPr/>
          <p:nvPr/>
        </p:nvSpPr>
        <p:spPr>
          <a:xfrm>
            <a:off x="6547754" y="2831916"/>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5</a:t>
            </a:r>
          </a:p>
        </p:txBody>
      </p:sp>
      <p:sp>
        <p:nvSpPr>
          <p:cNvPr id="13" name="Rectangle 12">
            <a:extLst>
              <a:ext uri="{FF2B5EF4-FFF2-40B4-BE49-F238E27FC236}">
                <a16:creationId xmlns:a16="http://schemas.microsoft.com/office/drawing/2014/main" id="{417957B6-C50A-0E4D-AF76-2BAA07B34790}"/>
              </a:ext>
            </a:extLst>
          </p:cNvPr>
          <p:cNvSpPr/>
          <p:nvPr/>
        </p:nvSpPr>
        <p:spPr>
          <a:xfrm>
            <a:off x="2737753" y="2585695"/>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14" name="Rectangle 13">
            <a:extLst>
              <a:ext uri="{FF2B5EF4-FFF2-40B4-BE49-F238E27FC236}">
                <a16:creationId xmlns:a16="http://schemas.microsoft.com/office/drawing/2014/main" id="{4CA43382-153B-C746-9194-F580B96BB05E}"/>
              </a:ext>
            </a:extLst>
          </p:cNvPr>
          <p:cNvSpPr/>
          <p:nvPr/>
        </p:nvSpPr>
        <p:spPr>
          <a:xfrm>
            <a:off x="3695696" y="290378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15" name="Rectangle 14">
            <a:extLst>
              <a:ext uri="{FF2B5EF4-FFF2-40B4-BE49-F238E27FC236}">
                <a16:creationId xmlns:a16="http://schemas.microsoft.com/office/drawing/2014/main" id="{D0598B29-C632-B54D-8FA0-E7F26CD77CDB}"/>
              </a:ext>
            </a:extLst>
          </p:cNvPr>
          <p:cNvSpPr/>
          <p:nvPr/>
        </p:nvSpPr>
        <p:spPr>
          <a:xfrm>
            <a:off x="1831517" y="3148560"/>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4</a:t>
            </a:r>
          </a:p>
        </p:txBody>
      </p:sp>
      <p:sp>
        <p:nvSpPr>
          <p:cNvPr id="16" name="Rectangle 15">
            <a:extLst>
              <a:ext uri="{FF2B5EF4-FFF2-40B4-BE49-F238E27FC236}">
                <a16:creationId xmlns:a16="http://schemas.microsoft.com/office/drawing/2014/main" id="{62C646F9-B4C2-8C48-B105-8E14E6EECC50}"/>
              </a:ext>
            </a:extLst>
          </p:cNvPr>
          <p:cNvSpPr/>
          <p:nvPr/>
        </p:nvSpPr>
        <p:spPr>
          <a:xfrm>
            <a:off x="1553928" y="3429000"/>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5</a:t>
            </a:r>
          </a:p>
        </p:txBody>
      </p:sp>
      <p:sp>
        <p:nvSpPr>
          <p:cNvPr id="17" name="Rectangle 16">
            <a:extLst>
              <a:ext uri="{FF2B5EF4-FFF2-40B4-BE49-F238E27FC236}">
                <a16:creationId xmlns:a16="http://schemas.microsoft.com/office/drawing/2014/main" id="{1EC7F85B-7C8B-7648-B854-D370D77D8479}"/>
              </a:ext>
            </a:extLst>
          </p:cNvPr>
          <p:cNvSpPr/>
          <p:nvPr/>
        </p:nvSpPr>
        <p:spPr>
          <a:xfrm>
            <a:off x="5714079" y="3885165"/>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6</a:t>
            </a:r>
          </a:p>
        </p:txBody>
      </p:sp>
      <p:sp>
        <p:nvSpPr>
          <p:cNvPr id="18" name="Rectangle 17">
            <a:extLst>
              <a:ext uri="{FF2B5EF4-FFF2-40B4-BE49-F238E27FC236}">
                <a16:creationId xmlns:a16="http://schemas.microsoft.com/office/drawing/2014/main" id="{208B1D89-1205-9B4E-94FA-4AF0762BF9CB}"/>
              </a:ext>
            </a:extLst>
          </p:cNvPr>
          <p:cNvSpPr/>
          <p:nvPr/>
        </p:nvSpPr>
        <p:spPr>
          <a:xfrm>
            <a:off x="6547754" y="3271670"/>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6</a:t>
            </a:r>
          </a:p>
        </p:txBody>
      </p:sp>
      <p:sp>
        <p:nvSpPr>
          <p:cNvPr id="19" name="TextBox 18">
            <a:extLst>
              <a:ext uri="{FF2B5EF4-FFF2-40B4-BE49-F238E27FC236}">
                <a16:creationId xmlns:a16="http://schemas.microsoft.com/office/drawing/2014/main" id="{94213AC0-4CFB-D345-AD05-036237331884}"/>
              </a:ext>
            </a:extLst>
          </p:cNvPr>
          <p:cNvSpPr txBox="1"/>
          <p:nvPr/>
        </p:nvSpPr>
        <p:spPr>
          <a:xfrm>
            <a:off x="6917865" y="1334969"/>
            <a:ext cx="4811487" cy="276999"/>
          </a:xfrm>
          <a:prstGeom prst="rect">
            <a:avLst/>
          </a:prstGeom>
          <a:noFill/>
        </p:spPr>
        <p:txBody>
          <a:bodyPr wrap="square" rtlCol="0">
            <a:spAutoFit/>
          </a:bodyPr>
          <a:lstStyle/>
          <a:p>
            <a:r>
              <a:rPr lang="en-US" sz="1200" dirty="0"/>
              <a:t>Use the .output command to now send the output to a file</a:t>
            </a:r>
          </a:p>
        </p:txBody>
      </p:sp>
      <p:sp>
        <p:nvSpPr>
          <p:cNvPr id="20" name="TextBox 19">
            <a:extLst>
              <a:ext uri="{FF2B5EF4-FFF2-40B4-BE49-F238E27FC236}">
                <a16:creationId xmlns:a16="http://schemas.microsoft.com/office/drawing/2014/main" id="{6F1B6B1C-54C9-7346-8583-CF5892100014}"/>
              </a:ext>
            </a:extLst>
          </p:cNvPr>
          <p:cNvSpPr txBox="1"/>
          <p:nvPr/>
        </p:nvSpPr>
        <p:spPr>
          <a:xfrm>
            <a:off x="6917865" y="1871264"/>
            <a:ext cx="4811487" cy="276999"/>
          </a:xfrm>
          <a:prstGeom prst="rect">
            <a:avLst/>
          </a:prstGeom>
          <a:noFill/>
        </p:spPr>
        <p:txBody>
          <a:bodyPr wrap="square" rtlCol="0">
            <a:spAutoFit/>
          </a:bodyPr>
          <a:lstStyle/>
          <a:p>
            <a:r>
              <a:rPr lang="en-US" sz="1200" dirty="0"/>
              <a:t>Any command I run now will be sent to a the specified file</a:t>
            </a:r>
          </a:p>
        </p:txBody>
      </p:sp>
      <p:sp>
        <p:nvSpPr>
          <p:cNvPr id="21" name="TextBox 20">
            <a:extLst>
              <a:ext uri="{FF2B5EF4-FFF2-40B4-BE49-F238E27FC236}">
                <a16:creationId xmlns:a16="http://schemas.microsoft.com/office/drawing/2014/main" id="{455424E5-FCB7-DE44-BD02-B17B5E2CB1C5}"/>
              </a:ext>
            </a:extLst>
          </p:cNvPr>
          <p:cNvSpPr txBox="1"/>
          <p:nvPr/>
        </p:nvSpPr>
        <p:spPr>
          <a:xfrm>
            <a:off x="6917865" y="2304600"/>
            <a:ext cx="4811487" cy="276999"/>
          </a:xfrm>
          <a:prstGeom prst="rect">
            <a:avLst/>
          </a:prstGeom>
          <a:noFill/>
        </p:spPr>
        <p:txBody>
          <a:bodyPr wrap="square" rtlCol="0">
            <a:spAutoFit/>
          </a:bodyPr>
          <a:lstStyle/>
          <a:p>
            <a:r>
              <a:rPr lang="en-US" sz="1200" dirty="0"/>
              <a:t>Disabling output mode (just issue the </a:t>
            </a:r>
            <a:r>
              <a:rPr lang="en-US" sz="1200" dirty="0">
                <a:solidFill>
                  <a:srgbClr val="0432FF"/>
                </a:solidFill>
              </a:rPr>
              <a:t>.output </a:t>
            </a:r>
            <a:r>
              <a:rPr lang="en-US" sz="1200" dirty="0"/>
              <a:t>again)</a:t>
            </a:r>
          </a:p>
        </p:txBody>
      </p:sp>
      <p:sp>
        <p:nvSpPr>
          <p:cNvPr id="22" name="TextBox 21">
            <a:extLst>
              <a:ext uri="{FF2B5EF4-FFF2-40B4-BE49-F238E27FC236}">
                <a16:creationId xmlns:a16="http://schemas.microsoft.com/office/drawing/2014/main" id="{97F6987A-C12D-6749-8061-AF618697E913}"/>
              </a:ext>
            </a:extLst>
          </p:cNvPr>
          <p:cNvSpPr txBox="1"/>
          <p:nvPr/>
        </p:nvSpPr>
        <p:spPr>
          <a:xfrm>
            <a:off x="6901541" y="2786158"/>
            <a:ext cx="4811487" cy="461665"/>
          </a:xfrm>
          <a:prstGeom prst="rect">
            <a:avLst/>
          </a:prstGeom>
          <a:noFill/>
        </p:spPr>
        <p:txBody>
          <a:bodyPr wrap="square" rtlCol="0">
            <a:spAutoFit/>
          </a:bodyPr>
          <a:lstStyle/>
          <a:p>
            <a:r>
              <a:rPr lang="en-US" sz="1200" dirty="0"/>
              <a:t>Confirming output is disabled because we a printing out to the console again</a:t>
            </a:r>
          </a:p>
        </p:txBody>
      </p:sp>
      <p:sp>
        <p:nvSpPr>
          <p:cNvPr id="23" name="TextBox 22">
            <a:extLst>
              <a:ext uri="{FF2B5EF4-FFF2-40B4-BE49-F238E27FC236}">
                <a16:creationId xmlns:a16="http://schemas.microsoft.com/office/drawing/2014/main" id="{78E08287-A8DF-CF4E-84BB-7662752FFC1C}"/>
              </a:ext>
            </a:extLst>
          </p:cNvPr>
          <p:cNvSpPr txBox="1"/>
          <p:nvPr/>
        </p:nvSpPr>
        <p:spPr>
          <a:xfrm>
            <a:off x="6917865" y="3289347"/>
            <a:ext cx="4811487" cy="276999"/>
          </a:xfrm>
          <a:prstGeom prst="rect">
            <a:avLst/>
          </a:prstGeom>
          <a:noFill/>
        </p:spPr>
        <p:txBody>
          <a:bodyPr wrap="square" rtlCol="0">
            <a:spAutoFit/>
          </a:bodyPr>
          <a:lstStyle/>
          <a:p>
            <a:r>
              <a:rPr lang="en-US" sz="1200" dirty="0"/>
              <a:t>We can run any SQL command we like through the SQLite console</a:t>
            </a:r>
          </a:p>
        </p:txBody>
      </p:sp>
    </p:spTree>
    <p:extLst>
      <p:ext uri="{BB962C8B-B14F-4D97-AF65-F5344CB8AC3E}">
        <p14:creationId xmlns:p14="http://schemas.microsoft.com/office/powerpoint/2010/main" val="767183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C8DF6A-7A38-C04F-9A24-24FC2B29C13C}"/>
              </a:ext>
            </a:extLst>
          </p:cNvPr>
          <p:cNvSpPr txBox="1">
            <a:spLocks/>
          </p:cNvSpPr>
          <p:nvPr/>
        </p:nvSpPr>
        <p:spPr>
          <a:xfrm>
            <a:off x="-622328" y="79715"/>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SQLite Commands (3)</a:t>
            </a:r>
          </a:p>
        </p:txBody>
      </p:sp>
      <p:sp>
        <p:nvSpPr>
          <p:cNvPr id="4" name="Rectangle 3">
            <a:extLst>
              <a:ext uri="{FF2B5EF4-FFF2-40B4-BE49-F238E27FC236}">
                <a16:creationId xmlns:a16="http://schemas.microsoft.com/office/drawing/2014/main" id="{9BC75DEA-51BC-4D4B-B641-BFDEA60C7811}"/>
              </a:ext>
            </a:extLst>
          </p:cNvPr>
          <p:cNvSpPr/>
          <p:nvPr/>
        </p:nvSpPr>
        <p:spPr>
          <a:xfrm>
            <a:off x="195942" y="517803"/>
            <a:ext cx="4016829" cy="5909310"/>
          </a:xfrm>
          <a:prstGeom prst="rect">
            <a:avLst/>
          </a:prstGeom>
          <a:ln>
            <a:solidFill>
              <a:schemeClr val="tx1"/>
            </a:solidFill>
          </a:ln>
        </p:spPr>
        <p:txBody>
          <a:bodyPr wrap="square">
            <a:spAutoFit/>
          </a:bodyPr>
          <a:lstStyle/>
          <a:p>
            <a:r>
              <a:rPr lang="en-US" sz="1400" dirty="0" err="1"/>
              <a:t>sqlite</a:t>
            </a:r>
            <a:r>
              <a:rPr lang="en-US" sz="1400" dirty="0"/>
              <a:t>&gt; </a:t>
            </a:r>
            <a:r>
              <a:rPr lang="en-US" sz="1400" dirty="0">
                <a:solidFill>
                  <a:srgbClr val="0432FF"/>
                </a:solidFill>
              </a:rPr>
              <a:t>.mode column</a:t>
            </a:r>
          </a:p>
          <a:p>
            <a:r>
              <a:rPr lang="en-US" sz="1400" dirty="0" err="1"/>
              <a:t>sqlite</a:t>
            </a:r>
            <a:r>
              <a:rPr lang="en-US" sz="1400" dirty="0"/>
              <a:t>&gt; </a:t>
            </a:r>
            <a:r>
              <a:rPr lang="en-US" sz="1400" dirty="0">
                <a:solidFill>
                  <a:srgbClr val="0432FF"/>
                </a:solidFill>
              </a:rPr>
              <a:t>select * from people;</a:t>
            </a:r>
          </a:p>
          <a:p>
            <a:r>
              <a:rPr lang="en-US" sz="1400" dirty="0"/>
              <a:t>Carol       Jones       Hairstylist  50</a:t>
            </a:r>
          </a:p>
          <a:p>
            <a:r>
              <a:rPr lang="en-US" sz="1400" dirty="0"/>
              <a:t>Barb        Jones       Cop          27</a:t>
            </a:r>
          </a:p>
          <a:p>
            <a:r>
              <a:rPr lang="en-US" sz="1400" dirty="0"/>
              <a:t>Joey        Jones       Banker       31</a:t>
            </a:r>
          </a:p>
          <a:p>
            <a:r>
              <a:rPr lang="en-US" sz="1400" dirty="0"/>
              <a:t>Linda       Laver       Actress      71</a:t>
            </a:r>
          </a:p>
          <a:p>
            <a:r>
              <a:rPr lang="en-US" sz="1400" dirty="0"/>
              <a:t>Peter       Parks       Programmer   49</a:t>
            </a:r>
          </a:p>
          <a:p>
            <a:r>
              <a:rPr lang="en-US" sz="1400" dirty="0"/>
              <a:t>Mildred     Parks       Dancer       72</a:t>
            </a:r>
          </a:p>
          <a:p>
            <a:r>
              <a:rPr lang="en-US" sz="1400" dirty="0"/>
              <a:t>Fido        Dog         Bone Seller  19</a:t>
            </a:r>
          </a:p>
          <a:p>
            <a:r>
              <a:rPr lang="en-US" sz="1400" dirty="0"/>
              <a:t>Brinks      Decker      Tattoo Arti  21</a:t>
            </a:r>
          </a:p>
          <a:p>
            <a:r>
              <a:rPr lang="en-US" sz="1400" dirty="0"/>
              <a:t>Bob         Barker      Banker       56</a:t>
            </a:r>
          </a:p>
          <a:p>
            <a:r>
              <a:rPr lang="en-US" sz="1400" dirty="0"/>
              <a:t>Sally       Sunshine    Seller       32</a:t>
            </a:r>
          </a:p>
          <a:p>
            <a:r>
              <a:rPr lang="en-US" sz="1400" dirty="0"/>
              <a:t>Joey        Jones       </a:t>
            </a:r>
            <a:r>
              <a:rPr lang="en-US" sz="1400" dirty="0" err="1"/>
              <a:t>Jewler</a:t>
            </a:r>
            <a:r>
              <a:rPr lang="en-US" sz="1400" dirty="0"/>
              <a:t>       44</a:t>
            </a:r>
          </a:p>
          <a:p>
            <a:r>
              <a:rPr lang="en-US" sz="1400" dirty="0"/>
              <a:t>Bob         Barker      Banker       56</a:t>
            </a:r>
          </a:p>
          <a:p>
            <a:r>
              <a:rPr lang="en-US" sz="1400" dirty="0"/>
              <a:t>Sally       Sunshine    Seller       32</a:t>
            </a:r>
          </a:p>
          <a:p>
            <a:r>
              <a:rPr lang="en-US" sz="1400" dirty="0"/>
              <a:t>Joey        Jones       </a:t>
            </a:r>
            <a:r>
              <a:rPr lang="en-US" sz="1400" dirty="0" err="1"/>
              <a:t>Jewler</a:t>
            </a:r>
            <a:r>
              <a:rPr lang="en-US" sz="1400" dirty="0"/>
              <a:t>       44</a:t>
            </a:r>
          </a:p>
          <a:p>
            <a:r>
              <a:rPr lang="en-US" sz="1400" dirty="0" err="1"/>
              <a:t>sqlite</a:t>
            </a:r>
            <a:r>
              <a:rPr lang="en-US" sz="1400" dirty="0"/>
              <a:t>&gt; </a:t>
            </a:r>
            <a:r>
              <a:rPr lang="en-US" sz="1400" dirty="0">
                <a:solidFill>
                  <a:srgbClr val="0432FF"/>
                </a:solidFill>
              </a:rPr>
              <a:t>.mode line</a:t>
            </a:r>
          </a:p>
          <a:p>
            <a:r>
              <a:rPr lang="en-US" sz="1400" dirty="0" err="1"/>
              <a:t>sqlite</a:t>
            </a:r>
            <a:r>
              <a:rPr lang="en-US" sz="1400" dirty="0"/>
              <a:t>&gt; </a:t>
            </a:r>
            <a:r>
              <a:rPr lang="en-US" sz="1400" dirty="0">
                <a:solidFill>
                  <a:srgbClr val="0432FF"/>
                </a:solidFill>
              </a:rPr>
              <a:t>select * from people;</a:t>
            </a:r>
          </a:p>
          <a:p>
            <a:r>
              <a:rPr lang="en-US" sz="1400" dirty="0"/>
              <a:t>      fname = Carol</a:t>
            </a:r>
          </a:p>
          <a:p>
            <a:r>
              <a:rPr lang="en-US" sz="1400" dirty="0"/>
              <a:t>      </a:t>
            </a:r>
            <a:r>
              <a:rPr lang="en-US" sz="1400" dirty="0" err="1"/>
              <a:t>lnam</a:t>
            </a:r>
            <a:r>
              <a:rPr lang="en-US" sz="1400" dirty="0"/>
              <a:t> = Jones</a:t>
            </a:r>
          </a:p>
          <a:p>
            <a:r>
              <a:rPr lang="en-US" sz="1400" dirty="0"/>
              <a:t>profession = Hairstylist</a:t>
            </a:r>
          </a:p>
          <a:p>
            <a:r>
              <a:rPr lang="en-US" sz="1400" dirty="0"/>
              <a:t>       age = 50</a:t>
            </a:r>
          </a:p>
          <a:p>
            <a:endParaRPr lang="en-US" sz="1400" dirty="0"/>
          </a:p>
          <a:p>
            <a:r>
              <a:rPr lang="en-US" sz="1400" dirty="0"/>
              <a:t>     fname = Barb</a:t>
            </a:r>
          </a:p>
          <a:p>
            <a:r>
              <a:rPr lang="en-US" sz="1400" dirty="0"/>
              <a:t>      </a:t>
            </a:r>
            <a:r>
              <a:rPr lang="en-US" sz="1400" dirty="0" err="1"/>
              <a:t>lnam</a:t>
            </a:r>
            <a:r>
              <a:rPr lang="en-US" sz="1400" dirty="0"/>
              <a:t> = Jones</a:t>
            </a:r>
          </a:p>
          <a:p>
            <a:r>
              <a:rPr lang="en-US" sz="1400" dirty="0"/>
              <a:t>profession = Cop</a:t>
            </a:r>
          </a:p>
          <a:p>
            <a:r>
              <a:rPr lang="en-US" sz="1400" dirty="0"/>
              <a:t>       age = 27</a:t>
            </a:r>
          </a:p>
        </p:txBody>
      </p:sp>
      <p:sp>
        <p:nvSpPr>
          <p:cNvPr id="6" name="Rectangle 5">
            <a:extLst>
              <a:ext uri="{FF2B5EF4-FFF2-40B4-BE49-F238E27FC236}">
                <a16:creationId xmlns:a16="http://schemas.microsoft.com/office/drawing/2014/main" id="{8EB51E2D-B903-AD4C-8F75-F599CEC59577}"/>
              </a:ext>
            </a:extLst>
          </p:cNvPr>
          <p:cNvSpPr/>
          <p:nvPr/>
        </p:nvSpPr>
        <p:spPr>
          <a:xfrm>
            <a:off x="4969326" y="85784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7" name="TextBox 6">
            <a:extLst>
              <a:ext uri="{FF2B5EF4-FFF2-40B4-BE49-F238E27FC236}">
                <a16:creationId xmlns:a16="http://schemas.microsoft.com/office/drawing/2014/main" id="{24913491-8D6D-264A-BCAB-985C723A01CA}"/>
              </a:ext>
            </a:extLst>
          </p:cNvPr>
          <p:cNvSpPr txBox="1"/>
          <p:nvPr/>
        </p:nvSpPr>
        <p:spPr>
          <a:xfrm>
            <a:off x="5323114" y="776914"/>
            <a:ext cx="4811487" cy="276999"/>
          </a:xfrm>
          <a:prstGeom prst="rect">
            <a:avLst/>
          </a:prstGeom>
          <a:noFill/>
        </p:spPr>
        <p:txBody>
          <a:bodyPr wrap="square" rtlCol="0">
            <a:spAutoFit/>
          </a:bodyPr>
          <a:lstStyle/>
          <a:p>
            <a:r>
              <a:rPr lang="en-US" sz="1200" dirty="0"/>
              <a:t>Switches into column mode, to print data out in columns</a:t>
            </a:r>
          </a:p>
        </p:txBody>
      </p:sp>
      <p:sp>
        <p:nvSpPr>
          <p:cNvPr id="8" name="Rectangle 7">
            <a:extLst>
              <a:ext uri="{FF2B5EF4-FFF2-40B4-BE49-F238E27FC236}">
                <a16:creationId xmlns:a16="http://schemas.microsoft.com/office/drawing/2014/main" id="{37BA23AF-5566-684C-A3E6-3126490A0DBD}"/>
              </a:ext>
            </a:extLst>
          </p:cNvPr>
          <p:cNvSpPr/>
          <p:nvPr/>
        </p:nvSpPr>
        <p:spPr>
          <a:xfrm>
            <a:off x="4969326" y="1321190"/>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9" name="Rectangle 8">
            <a:extLst>
              <a:ext uri="{FF2B5EF4-FFF2-40B4-BE49-F238E27FC236}">
                <a16:creationId xmlns:a16="http://schemas.microsoft.com/office/drawing/2014/main" id="{651DE189-371D-A540-9394-6CE3E7854BF4}"/>
              </a:ext>
            </a:extLst>
          </p:cNvPr>
          <p:cNvSpPr/>
          <p:nvPr/>
        </p:nvSpPr>
        <p:spPr>
          <a:xfrm>
            <a:off x="4969326" y="179259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13" name="TextBox 12">
            <a:extLst>
              <a:ext uri="{FF2B5EF4-FFF2-40B4-BE49-F238E27FC236}">
                <a16:creationId xmlns:a16="http://schemas.microsoft.com/office/drawing/2014/main" id="{FF226DF7-530E-6D4D-9EB8-23B3B1014006}"/>
              </a:ext>
            </a:extLst>
          </p:cNvPr>
          <p:cNvSpPr txBox="1"/>
          <p:nvPr/>
        </p:nvSpPr>
        <p:spPr>
          <a:xfrm>
            <a:off x="5339437" y="1280540"/>
            <a:ext cx="4811487" cy="461665"/>
          </a:xfrm>
          <a:prstGeom prst="rect">
            <a:avLst/>
          </a:prstGeom>
          <a:noFill/>
        </p:spPr>
        <p:txBody>
          <a:bodyPr wrap="square" rtlCol="0">
            <a:spAutoFit/>
          </a:bodyPr>
          <a:lstStyle/>
          <a:p>
            <a:r>
              <a:rPr lang="en-US" sz="1200" dirty="0"/>
              <a:t>Switch into line mode and see every gets printed out on a separate line</a:t>
            </a:r>
          </a:p>
        </p:txBody>
      </p:sp>
      <p:sp>
        <p:nvSpPr>
          <p:cNvPr id="14" name="TextBox 13">
            <a:extLst>
              <a:ext uri="{FF2B5EF4-FFF2-40B4-BE49-F238E27FC236}">
                <a16:creationId xmlns:a16="http://schemas.microsoft.com/office/drawing/2014/main" id="{9AA18674-AAC1-244F-9870-E5ADD798CB0D}"/>
              </a:ext>
            </a:extLst>
          </p:cNvPr>
          <p:cNvSpPr txBox="1"/>
          <p:nvPr/>
        </p:nvSpPr>
        <p:spPr>
          <a:xfrm>
            <a:off x="5339437" y="1816835"/>
            <a:ext cx="4811487" cy="276999"/>
          </a:xfrm>
          <a:prstGeom prst="rect">
            <a:avLst/>
          </a:prstGeom>
          <a:noFill/>
        </p:spPr>
        <p:txBody>
          <a:bodyPr wrap="square" rtlCol="0">
            <a:spAutoFit/>
          </a:bodyPr>
          <a:lstStyle/>
          <a:p>
            <a:r>
              <a:rPr lang="en-US" sz="1200" dirty="0"/>
              <a:t>Illustrates what line mode looks like</a:t>
            </a:r>
          </a:p>
        </p:txBody>
      </p:sp>
      <p:sp>
        <p:nvSpPr>
          <p:cNvPr id="18" name="Rectangle 17">
            <a:extLst>
              <a:ext uri="{FF2B5EF4-FFF2-40B4-BE49-F238E27FC236}">
                <a16:creationId xmlns:a16="http://schemas.microsoft.com/office/drawing/2014/main" id="{FE7485CF-6ADC-774C-B058-C141B70C5618}"/>
              </a:ext>
            </a:extLst>
          </p:cNvPr>
          <p:cNvSpPr/>
          <p:nvPr/>
        </p:nvSpPr>
        <p:spPr>
          <a:xfrm>
            <a:off x="2204356" y="551370"/>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19" name="Rectangle 18">
            <a:extLst>
              <a:ext uri="{FF2B5EF4-FFF2-40B4-BE49-F238E27FC236}">
                <a16:creationId xmlns:a16="http://schemas.microsoft.com/office/drawing/2014/main" id="{032C141B-38FF-F74D-8887-3EA73B95FE92}"/>
              </a:ext>
            </a:extLst>
          </p:cNvPr>
          <p:cNvSpPr/>
          <p:nvPr/>
        </p:nvSpPr>
        <p:spPr>
          <a:xfrm>
            <a:off x="1948539" y="3977304"/>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21" name="Rectangle 20">
            <a:extLst>
              <a:ext uri="{FF2B5EF4-FFF2-40B4-BE49-F238E27FC236}">
                <a16:creationId xmlns:a16="http://schemas.microsoft.com/office/drawing/2014/main" id="{4EF54B20-AE33-6043-8138-9DA9A5D36B9B}"/>
              </a:ext>
            </a:extLst>
          </p:cNvPr>
          <p:cNvSpPr/>
          <p:nvPr/>
        </p:nvSpPr>
        <p:spPr>
          <a:xfrm>
            <a:off x="2631614" y="4223525"/>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Tree>
    <p:extLst>
      <p:ext uri="{BB962C8B-B14F-4D97-AF65-F5344CB8AC3E}">
        <p14:creationId xmlns:p14="http://schemas.microsoft.com/office/powerpoint/2010/main" val="352629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C8DF6A-7A38-C04F-9A24-24FC2B29C13C}"/>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SQLite Commands (4)</a:t>
            </a:r>
          </a:p>
        </p:txBody>
      </p:sp>
      <p:sp>
        <p:nvSpPr>
          <p:cNvPr id="2" name="Rectangle 1">
            <a:extLst>
              <a:ext uri="{FF2B5EF4-FFF2-40B4-BE49-F238E27FC236}">
                <a16:creationId xmlns:a16="http://schemas.microsoft.com/office/drawing/2014/main" id="{8D17BA31-FE67-0E4F-A30A-8FAE3694BF26}"/>
              </a:ext>
            </a:extLst>
          </p:cNvPr>
          <p:cNvSpPr/>
          <p:nvPr/>
        </p:nvSpPr>
        <p:spPr>
          <a:xfrm>
            <a:off x="185057" y="689788"/>
            <a:ext cx="6096000" cy="5478423"/>
          </a:xfrm>
          <a:prstGeom prst="rect">
            <a:avLst/>
          </a:prstGeom>
          <a:ln>
            <a:solidFill>
              <a:schemeClr val="tx1"/>
            </a:solidFill>
          </a:ln>
        </p:spPr>
        <p:txBody>
          <a:bodyPr>
            <a:spAutoFit/>
          </a:bodyPr>
          <a:lstStyle/>
          <a:p>
            <a:r>
              <a:rPr lang="en-US" sz="1400" dirty="0" err="1"/>
              <a:t>sqlite</a:t>
            </a:r>
            <a:r>
              <a:rPr lang="en-US" sz="1400" dirty="0"/>
              <a:t>&gt; </a:t>
            </a:r>
            <a:r>
              <a:rPr lang="en-US" sz="1400" dirty="0">
                <a:solidFill>
                  <a:srgbClr val="0432FF"/>
                </a:solidFill>
              </a:rPr>
              <a:t>.width 15 15 15 15</a:t>
            </a:r>
          </a:p>
          <a:p>
            <a:r>
              <a:rPr lang="en-US" sz="1400" dirty="0" err="1"/>
              <a:t>sqlite</a:t>
            </a:r>
            <a:r>
              <a:rPr lang="en-US" sz="1400" dirty="0"/>
              <a:t>&gt; </a:t>
            </a:r>
            <a:r>
              <a:rPr lang="en-US" sz="1400" dirty="0">
                <a:solidFill>
                  <a:srgbClr val="0432FF"/>
                </a:solidFill>
              </a:rPr>
              <a:t>select * from people;</a:t>
            </a:r>
          </a:p>
          <a:p>
            <a:r>
              <a:rPr lang="en-US" sz="1400" dirty="0"/>
              <a:t>Carol            Jones            Hairstylist      50</a:t>
            </a:r>
          </a:p>
          <a:p>
            <a:r>
              <a:rPr lang="en-US" sz="1400" dirty="0"/>
              <a:t>Barb             Jones            Cop              27</a:t>
            </a:r>
          </a:p>
          <a:p>
            <a:r>
              <a:rPr lang="en-US" sz="1400" dirty="0"/>
              <a:t>Joey             Jones            Banker           31</a:t>
            </a:r>
          </a:p>
          <a:p>
            <a:r>
              <a:rPr lang="en-US" sz="1400" dirty="0"/>
              <a:t>Linda            Laver            Actress          71</a:t>
            </a:r>
          </a:p>
          <a:p>
            <a:r>
              <a:rPr lang="en-US" sz="1400" dirty="0"/>
              <a:t>Peter            Parks            Programmer       49</a:t>
            </a:r>
          </a:p>
          <a:p>
            <a:r>
              <a:rPr lang="en-US" sz="1400" dirty="0"/>
              <a:t>Mildred          Parks            Dancer           72</a:t>
            </a:r>
          </a:p>
          <a:p>
            <a:r>
              <a:rPr lang="en-US" sz="1400" dirty="0"/>
              <a:t>Fido             Dog              Bone Seller      19</a:t>
            </a:r>
          </a:p>
          <a:p>
            <a:r>
              <a:rPr lang="en-US" sz="1400" dirty="0"/>
              <a:t>Brinks           Decker           Tattoo Artist    21</a:t>
            </a:r>
          </a:p>
          <a:p>
            <a:r>
              <a:rPr lang="en-US" sz="1400" dirty="0"/>
              <a:t>Bob              Barker           Banker           56</a:t>
            </a:r>
          </a:p>
          <a:p>
            <a:r>
              <a:rPr lang="en-US" sz="1400" dirty="0"/>
              <a:t>Sally            Sunshine         Seller           32</a:t>
            </a:r>
          </a:p>
          <a:p>
            <a:r>
              <a:rPr lang="en-US" sz="1400" dirty="0"/>
              <a:t>Joey             Jones            Jeweler           44</a:t>
            </a:r>
          </a:p>
          <a:p>
            <a:r>
              <a:rPr lang="en-US" sz="1400" dirty="0"/>
              <a:t>Bob              Barker           Banker           56</a:t>
            </a:r>
          </a:p>
          <a:p>
            <a:r>
              <a:rPr lang="en-US" sz="1400" dirty="0"/>
              <a:t>Sally            Sunshine         Seller           32</a:t>
            </a:r>
          </a:p>
          <a:p>
            <a:r>
              <a:rPr lang="en-US" sz="1400" dirty="0"/>
              <a:t>Joey             Jones            Jeweler           44</a:t>
            </a:r>
          </a:p>
          <a:p>
            <a:r>
              <a:rPr lang="en-US" sz="1400" dirty="0" err="1"/>
              <a:t>sqlite</a:t>
            </a:r>
            <a:r>
              <a:rPr lang="en-US" sz="1400" dirty="0"/>
              <a:t>&gt; </a:t>
            </a:r>
            <a:r>
              <a:rPr lang="en-US" sz="1400" dirty="0">
                <a:solidFill>
                  <a:srgbClr val="0432FF"/>
                </a:solidFill>
              </a:rPr>
              <a:t>.help</a:t>
            </a:r>
          </a:p>
          <a:p>
            <a:r>
              <a:rPr lang="en-US" sz="1400" dirty="0"/>
              <a:t>.archive ...           Manage SQL archives: ".archive --help" for details</a:t>
            </a:r>
          </a:p>
          <a:p>
            <a:r>
              <a:rPr lang="en-US" sz="1400" dirty="0"/>
              <a:t>.</a:t>
            </a:r>
            <a:r>
              <a:rPr lang="en-US" sz="1400" dirty="0" err="1"/>
              <a:t>auth</a:t>
            </a:r>
            <a:r>
              <a:rPr lang="en-US" sz="1400" dirty="0"/>
              <a:t> ON|OFF           Show authorizer callbacks</a:t>
            </a:r>
          </a:p>
          <a:p>
            <a:r>
              <a:rPr lang="en-US" sz="1400" dirty="0"/>
              <a:t>.backup ?DB? FILE      Backup DB (default "main") to FILE</a:t>
            </a:r>
          </a:p>
          <a:p>
            <a:r>
              <a:rPr lang="en-US" sz="1400" dirty="0"/>
              <a:t>.bail </a:t>
            </a:r>
            <a:r>
              <a:rPr lang="en-US" sz="1400" dirty="0" err="1"/>
              <a:t>on|off</a:t>
            </a:r>
            <a:r>
              <a:rPr lang="en-US" sz="1400" dirty="0"/>
              <a:t>           Stop after hitting an error.  Default OFF</a:t>
            </a:r>
          </a:p>
          <a:p>
            <a:r>
              <a:rPr lang="en-US" sz="1400" dirty="0"/>
              <a:t>.binary </a:t>
            </a:r>
            <a:r>
              <a:rPr lang="en-US" sz="1400" dirty="0" err="1"/>
              <a:t>on|off</a:t>
            </a:r>
            <a:r>
              <a:rPr lang="en-US" sz="1400" dirty="0"/>
              <a:t>         Turn binary output on or off.  Default OFF</a:t>
            </a:r>
          </a:p>
          <a:p>
            <a:r>
              <a:rPr lang="en-US" sz="1400" dirty="0"/>
              <a:t>.cd DIRECTORY          Change the working directory to DIRECTORY</a:t>
            </a:r>
          </a:p>
          <a:p>
            <a:r>
              <a:rPr lang="en-US" sz="1400" dirty="0" err="1"/>
              <a:t>sqlite</a:t>
            </a:r>
            <a:r>
              <a:rPr lang="en-US" sz="1400" dirty="0"/>
              <a:t>&gt; </a:t>
            </a:r>
            <a:r>
              <a:rPr lang="en-US" sz="1400" dirty="0">
                <a:solidFill>
                  <a:srgbClr val="0432FF"/>
                </a:solidFill>
              </a:rPr>
              <a:t>.exit</a:t>
            </a:r>
          </a:p>
          <a:p>
            <a:r>
              <a:rPr lang="en-US" sz="1400" dirty="0"/>
              <a:t>$</a:t>
            </a:r>
          </a:p>
        </p:txBody>
      </p:sp>
      <p:sp>
        <p:nvSpPr>
          <p:cNvPr id="5" name="Rectangle 4">
            <a:extLst>
              <a:ext uri="{FF2B5EF4-FFF2-40B4-BE49-F238E27FC236}">
                <a16:creationId xmlns:a16="http://schemas.microsoft.com/office/drawing/2014/main" id="{9D8DD035-FC00-FF46-B0CF-456951C92C48}"/>
              </a:ext>
            </a:extLst>
          </p:cNvPr>
          <p:cNvSpPr/>
          <p:nvPr/>
        </p:nvSpPr>
        <p:spPr>
          <a:xfrm>
            <a:off x="6667498" y="1042906"/>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6" name="TextBox 5">
            <a:extLst>
              <a:ext uri="{FF2B5EF4-FFF2-40B4-BE49-F238E27FC236}">
                <a16:creationId xmlns:a16="http://schemas.microsoft.com/office/drawing/2014/main" id="{146CABA5-770C-F440-A846-D82F8FCE930A}"/>
              </a:ext>
            </a:extLst>
          </p:cNvPr>
          <p:cNvSpPr txBox="1"/>
          <p:nvPr/>
        </p:nvSpPr>
        <p:spPr>
          <a:xfrm>
            <a:off x="7021286" y="961971"/>
            <a:ext cx="4811487" cy="276999"/>
          </a:xfrm>
          <a:prstGeom prst="rect">
            <a:avLst/>
          </a:prstGeom>
          <a:noFill/>
        </p:spPr>
        <p:txBody>
          <a:bodyPr wrap="square" rtlCol="0">
            <a:spAutoFit/>
          </a:bodyPr>
          <a:lstStyle/>
          <a:p>
            <a:r>
              <a:rPr lang="en-US" sz="1200" dirty="0"/>
              <a:t>Adjusts the width of the columns when in column mode</a:t>
            </a:r>
          </a:p>
        </p:txBody>
      </p:sp>
      <p:sp>
        <p:nvSpPr>
          <p:cNvPr id="7" name="Rectangle 6">
            <a:extLst>
              <a:ext uri="{FF2B5EF4-FFF2-40B4-BE49-F238E27FC236}">
                <a16:creationId xmlns:a16="http://schemas.microsoft.com/office/drawing/2014/main" id="{FE6CE2D2-65D6-4542-8DEE-53927ABA63CF}"/>
              </a:ext>
            </a:extLst>
          </p:cNvPr>
          <p:cNvSpPr/>
          <p:nvPr/>
        </p:nvSpPr>
        <p:spPr>
          <a:xfrm>
            <a:off x="6667498" y="1506247"/>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8" name="Rectangle 7">
            <a:extLst>
              <a:ext uri="{FF2B5EF4-FFF2-40B4-BE49-F238E27FC236}">
                <a16:creationId xmlns:a16="http://schemas.microsoft.com/office/drawing/2014/main" id="{9DCD86F3-7EBE-3D4C-A904-166277FABEB6}"/>
              </a:ext>
            </a:extLst>
          </p:cNvPr>
          <p:cNvSpPr/>
          <p:nvPr/>
        </p:nvSpPr>
        <p:spPr>
          <a:xfrm>
            <a:off x="6667498" y="1977656"/>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9" name="TextBox 8">
            <a:extLst>
              <a:ext uri="{FF2B5EF4-FFF2-40B4-BE49-F238E27FC236}">
                <a16:creationId xmlns:a16="http://schemas.microsoft.com/office/drawing/2014/main" id="{E697D9FD-B100-3143-A250-FB8C29746B37}"/>
              </a:ext>
            </a:extLst>
          </p:cNvPr>
          <p:cNvSpPr txBox="1"/>
          <p:nvPr/>
        </p:nvSpPr>
        <p:spPr>
          <a:xfrm>
            <a:off x="7037609" y="1465597"/>
            <a:ext cx="4811487" cy="276999"/>
          </a:xfrm>
          <a:prstGeom prst="rect">
            <a:avLst/>
          </a:prstGeom>
          <a:noFill/>
        </p:spPr>
        <p:txBody>
          <a:bodyPr wrap="square" rtlCol="0">
            <a:spAutoFit/>
          </a:bodyPr>
          <a:lstStyle/>
          <a:p>
            <a:r>
              <a:rPr lang="en-US" sz="1200" dirty="0"/>
              <a:t>Illustrates width changes in column mode</a:t>
            </a:r>
          </a:p>
        </p:txBody>
      </p:sp>
      <p:sp>
        <p:nvSpPr>
          <p:cNvPr id="10" name="TextBox 9">
            <a:extLst>
              <a:ext uri="{FF2B5EF4-FFF2-40B4-BE49-F238E27FC236}">
                <a16:creationId xmlns:a16="http://schemas.microsoft.com/office/drawing/2014/main" id="{A2E4652A-6433-F84A-99C4-21D658665EB8}"/>
              </a:ext>
            </a:extLst>
          </p:cNvPr>
          <p:cNvSpPr txBox="1"/>
          <p:nvPr/>
        </p:nvSpPr>
        <p:spPr>
          <a:xfrm>
            <a:off x="7037609" y="2001892"/>
            <a:ext cx="4811487" cy="276999"/>
          </a:xfrm>
          <a:prstGeom prst="rect">
            <a:avLst/>
          </a:prstGeom>
          <a:noFill/>
        </p:spPr>
        <p:txBody>
          <a:bodyPr wrap="square" rtlCol="0">
            <a:spAutoFit/>
          </a:bodyPr>
          <a:lstStyle/>
          <a:p>
            <a:r>
              <a:rPr lang="en-US" sz="1200" dirty="0"/>
              <a:t>Getting help using .help mode</a:t>
            </a:r>
          </a:p>
        </p:txBody>
      </p:sp>
      <p:sp>
        <p:nvSpPr>
          <p:cNvPr id="11" name="Rectangle 10">
            <a:extLst>
              <a:ext uri="{FF2B5EF4-FFF2-40B4-BE49-F238E27FC236}">
                <a16:creationId xmlns:a16="http://schemas.microsoft.com/office/drawing/2014/main" id="{BD51E259-6BD2-9C4C-AC35-1453FBAA0E7F}"/>
              </a:ext>
            </a:extLst>
          </p:cNvPr>
          <p:cNvSpPr/>
          <p:nvPr/>
        </p:nvSpPr>
        <p:spPr>
          <a:xfrm>
            <a:off x="2574469" y="669815"/>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12" name="Rectangle 11">
            <a:extLst>
              <a:ext uri="{FF2B5EF4-FFF2-40B4-BE49-F238E27FC236}">
                <a16:creationId xmlns:a16="http://schemas.microsoft.com/office/drawing/2014/main" id="{9AD6DBE0-39B2-BF43-BD19-57C3EA23EF99}"/>
              </a:ext>
            </a:extLst>
          </p:cNvPr>
          <p:cNvSpPr/>
          <p:nvPr/>
        </p:nvSpPr>
        <p:spPr>
          <a:xfrm>
            <a:off x="2813954" y="946211"/>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13" name="Rectangle 12">
            <a:extLst>
              <a:ext uri="{FF2B5EF4-FFF2-40B4-BE49-F238E27FC236}">
                <a16:creationId xmlns:a16="http://schemas.microsoft.com/office/drawing/2014/main" id="{E4DE7AEF-BDB1-B242-BE18-106C191D545F}"/>
              </a:ext>
            </a:extLst>
          </p:cNvPr>
          <p:cNvSpPr/>
          <p:nvPr/>
        </p:nvSpPr>
        <p:spPr>
          <a:xfrm>
            <a:off x="1485898" y="415479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14" name="Rectangle 13">
            <a:extLst>
              <a:ext uri="{FF2B5EF4-FFF2-40B4-BE49-F238E27FC236}">
                <a16:creationId xmlns:a16="http://schemas.microsoft.com/office/drawing/2014/main" id="{F9425A2E-466D-9C4F-A26C-FA0E622AFC94}"/>
              </a:ext>
            </a:extLst>
          </p:cNvPr>
          <p:cNvSpPr/>
          <p:nvPr/>
        </p:nvSpPr>
        <p:spPr>
          <a:xfrm>
            <a:off x="6667498" y="2449065"/>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4</a:t>
            </a:r>
          </a:p>
        </p:txBody>
      </p:sp>
      <p:sp>
        <p:nvSpPr>
          <p:cNvPr id="15" name="Rectangle 14">
            <a:extLst>
              <a:ext uri="{FF2B5EF4-FFF2-40B4-BE49-F238E27FC236}">
                <a16:creationId xmlns:a16="http://schemas.microsoft.com/office/drawing/2014/main" id="{73C630AA-FBAF-A74A-92F7-7B9231BFA27C}"/>
              </a:ext>
            </a:extLst>
          </p:cNvPr>
          <p:cNvSpPr/>
          <p:nvPr/>
        </p:nvSpPr>
        <p:spPr>
          <a:xfrm>
            <a:off x="1349824" y="569300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4</a:t>
            </a:r>
          </a:p>
        </p:txBody>
      </p:sp>
      <p:sp>
        <p:nvSpPr>
          <p:cNvPr id="16" name="TextBox 15">
            <a:extLst>
              <a:ext uri="{FF2B5EF4-FFF2-40B4-BE49-F238E27FC236}">
                <a16:creationId xmlns:a16="http://schemas.microsoft.com/office/drawing/2014/main" id="{A903CFB0-FA33-A14A-B6D3-8A096512AECD}"/>
              </a:ext>
            </a:extLst>
          </p:cNvPr>
          <p:cNvSpPr txBox="1"/>
          <p:nvPr/>
        </p:nvSpPr>
        <p:spPr>
          <a:xfrm>
            <a:off x="7021286" y="2433675"/>
            <a:ext cx="4811487" cy="276999"/>
          </a:xfrm>
          <a:prstGeom prst="rect">
            <a:avLst/>
          </a:prstGeom>
          <a:noFill/>
        </p:spPr>
        <p:txBody>
          <a:bodyPr wrap="square" rtlCol="0">
            <a:spAutoFit/>
          </a:bodyPr>
          <a:lstStyle/>
          <a:p>
            <a:r>
              <a:rPr lang="en-US" sz="1200" dirty="0"/>
              <a:t>Exiting the SQLite console</a:t>
            </a:r>
          </a:p>
        </p:txBody>
      </p:sp>
    </p:spTree>
    <p:extLst>
      <p:ext uri="{BB962C8B-B14F-4D97-AF65-F5344CB8AC3E}">
        <p14:creationId xmlns:p14="http://schemas.microsoft.com/office/powerpoint/2010/main" val="3030143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F622-1915-5944-A65D-C77CA6E365C5}"/>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Another Way to Create a Table</a:t>
            </a:r>
          </a:p>
        </p:txBody>
      </p:sp>
      <p:pic>
        <p:nvPicPr>
          <p:cNvPr id="3" name="Picture 2">
            <a:extLst>
              <a:ext uri="{FF2B5EF4-FFF2-40B4-BE49-F238E27FC236}">
                <a16:creationId xmlns:a16="http://schemas.microsoft.com/office/drawing/2014/main" id="{7E02177C-B645-0245-AB52-F3F4E9E3F79C}"/>
              </a:ext>
            </a:extLst>
          </p:cNvPr>
          <p:cNvPicPr>
            <a:picLocks noChangeAspect="1"/>
          </p:cNvPicPr>
          <p:nvPr/>
        </p:nvPicPr>
        <p:blipFill>
          <a:blip r:embed="rId2"/>
          <a:stretch>
            <a:fillRect/>
          </a:stretch>
        </p:blipFill>
        <p:spPr>
          <a:xfrm>
            <a:off x="77677" y="829535"/>
            <a:ext cx="6412926" cy="4672615"/>
          </a:xfrm>
          <a:prstGeom prst="rect">
            <a:avLst/>
          </a:prstGeom>
          <a:ln>
            <a:solidFill>
              <a:schemeClr val="tx1"/>
            </a:solidFill>
          </a:ln>
        </p:spPr>
      </p:pic>
      <p:sp>
        <p:nvSpPr>
          <p:cNvPr id="4" name="Rectangle 3">
            <a:extLst>
              <a:ext uri="{FF2B5EF4-FFF2-40B4-BE49-F238E27FC236}">
                <a16:creationId xmlns:a16="http://schemas.microsoft.com/office/drawing/2014/main" id="{6A241110-7A7E-5D41-9E41-E2D23977940F}"/>
              </a:ext>
            </a:extLst>
          </p:cNvPr>
          <p:cNvSpPr/>
          <p:nvPr/>
        </p:nvSpPr>
        <p:spPr>
          <a:xfrm>
            <a:off x="6547754" y="91227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5" name="TextBox 4">
            <a:extLst>
              <a:ext uri="{FF2B5EF4-FFF2-40B4-BE49-F238E27FC236}">
                <a16:creationId xmlns:a16="http://schemas.microsoft.com/office/drawing/2014/main" id="{8AC00CF3-9C13-6642-AF5E-E58B9BA67E3E}"/>
              </a:ext>
            </a:extLst>
          </p:cNvPr>
          <p:cNvSpPr txBox="1"/>
          <p:nvPr/>
        </p:nvSpPr>
        <p:spPr>
          <a:xfrm>
            <a:off x="6901542" y="831343"/>
            <a:ext cx="4811487" cy="276999"/>
          </a:xfrm>
          <a:prstGeom prst="rect">
            <a:avLst/>
          </a:prstGeom>
          <a:noFill/>
        </p:spPr>
        <p:txBody>
          <a:bodyPr wrap="square" rtlCol="0">
            <a:spAutoFit/>
          </a:bodyPr>
          <a:lstStyle/>
          <a:p>
            <a:r>
              <a:rPr lang="en-US" sz="1200" dirty="0"/>
              <a:t>Create a variable that represents our database</a:t>
            </a:r>
          </a:p>
        </p:txBody>
      </p:sp>
      <p:sp>
        <p:nvSpPr>
          <p:cNvPr id="6" name="Rectangle 5">
            <a:extLst>
              <a:ext uri="{FF2B5EF4-FFF2-40B4-BE49-F238E27FC236}">
                <a16:creationId xmlns:a16="http://schemas.microsoft.com/office/drawing/2014/main" id="{F5BAF8B7-F9FD-DE49-AED7-44A806B063F7}"/>
              </a:ext>
            </a:extLst>
          </p:cNvPr>
          <p:cNvSpPr/>
          <p:nvPr/>
        </p:nvSpPr>
        <p:spPr>
          <a:xfrm>
            <a:off x="6547754" y="137561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7" name="Rectangle 6">
            <a:extLst>
              <a:ext uri="{FF2B5EF4-FFF2-40B4-BE49-F238E27FC236}">
                <a16:creationId xmlns:a16="http://schemas.microsoft.com/office/drawing/2014/main" id="{61AF66E1-DB84-7C41-B6B3-EA7ACE2CFA71}"/>
              </a:ext>
            </a:extLst>
          </p:cNvPr>
          <p:cNvSpPr/>
          <p:nvPr/>
        </p:nvSpPr>
        <p:spPr>
          <a:xfrm>
            <a:off x="6547754" y="184702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8" name="Rectangle 7">
            <a:extLst>
              <a:ext uri="{FF2B5EF4-FFF2-40B4-BE49-F238E27FC236}">
                <a16:creationId xmlns:a16="http://schemas.microsoft.com/office/drawing/2014/main" id="{3E9306B9-4D03-7A42-8F8C-E6D89A081246}"/>
              </a:ext>
            </a:extLst>
          </p:cNvPr>
          <p:cNvSpPr/>
          <p:nvPr/>
        </p:nvSpPr>
        <p:spPr>
          <a:xfrm>
            <a:off x="6547754" y="2339472"/>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4</a:t>
            </a:r>
          </a:p>
        </p:txBody>
      </p:sp>
      <p:sp>
        <p:nvSpPr>
          <p:cNvPr id="9" name="Rectangle 8">
            <a:extLst>
              <a:ext uri="{FF2B5EF4-FFF2-40B4-BE49-F238E27FC236}">
                <a16:creationId xmlns:a16="http://schemas.microsoft.com/office/drawing/2014/main" id="{9DDB0169-2D62-F94A-BB05-1900290DAEAF}"/>
              </a:ext>
            </a:extLst>
          </p:cNvPr>
          <p:cNvSpPr/>
          <p:nvPr/>
        </p:nvSpPr>
        <p:spPr>
          <a:xfrm>
            <a:off x="6547754" y="2831916"/>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5</a:t>
            </a:r>
          </a:p>
        </p:txBody>
      </p:sp>
      <p:sp>
        <p:nvSpPr>
          <p:cNvPr id="10" name="Rectangle 9">
            <a:extLst>
              <a:ext uri="{FF2B5EF4-FFF2-40B4-BE49-F238E27FC236}">
                <a16:creationId xmlns:a16="http://schemas.microsoft.com/office/drawing/2014/main" id="{CF5204FE-A54D-9041-9E52-3813F9441A74}"/>
              </a:ext>
            </a:extLst>
          </p:cNvPr>
          <p:cNvSpPr/>
          <p:nvPr/>
        </p:nvSpPr>
        <p:spPr>
          <a:xfrm>
            <a:off x="6547754" y="3271670"/>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6</a:t>
            </a:r>
          </a:p>
        </p:txBody>
      </p:sp>
      <p:sp>
        <p:nvSpPr>
          <p:cNvPr id="11" name="TextBox 10">
            <a:extLst>
              <a:ext uri="{FF2B5EF4-FFF2-40B4-BE49-F238E27FC236}">
                <a16:creationId xmlns:a16="http://schemas.microsoft.com/office/drawing/2014/main" id="{0E1A493D-076A-4E4C-BB4E-A20E5417C644}"/>
              </a:ext>
            </a:extLst>
          </p:cNvPr>
          <p:cNvSpPr txBox="1"/>
          <p:nvPr/>
        </p:nvSpPr>
        <p:spPr>
          <a:xfrm>
            <a:off x="6917865" y="1334969"/>
            <a:ext cx="4811487" cy="276999"/>
          </a:xfrm>
          <a:prstGeom prst="rect">
            <a:avLst/>
          </a:prstGeom>
          <a:noFill/>
        </p:spPr>
        <p:txBody>
          <a:bodyPr wrap="square" rtlCol="0">
            <a:spAutoFit/>
          </a:bodyPr>
          <a:lstStyle/>
          <a:p>
            <a:r>
              <a:rPr lang="en-US" sz="1200" dirty="0"/>
              <a:t>Create a function called </a:t>
            </a:r>
            <a:r>
              <a:rPr lang="en-US" sz="1200" dirty="0" err="1">
                <a:solidFill>
                  <a:srgbClr val="0432FF"/>
                </a:solidFill>
              </a:rPr>
              <a:t>new_table</a:t>
            </a:r>
            <a:r>
              <a:rPr lang="en-US" sz="1200" dirty="0">
                <a:solidFill>
                  <a:srgbClr val="0432FF"/>
                </a:solidFill>
              </a:rPr>
              <a:t> </a:t>
            </a:r>
            <a:r>
              <a:rPr lang="en-US" sz="1200" dirty="0"/>
              <a:t>to create our new table</a:t>
            </a:r>
          </a:p>
        </p:txBody>
      </p:sp>
      <p:sp>
        <p:nvSpPr>
          <p:cNvPr id="12" name="TextBox 11">
            <a:extLst>
              <a:ext uri="{FF2B5EF4-FFF2-40B4-BE49-F238E27FC236}">
                <a16:creationId xmlns:a16="http://schemas.microsoft.com/office/drawing/2014/main" id="{C7B85EA9-CFF4-624B-8343-499B4044833B}"/>
              </a:ext>
            </a:extLst>
          </p:cNvPr>
          <p:cNvSpPr txBox="1"/>
          <p:nvPr/>
        </p:nvSpPr>
        <p:spPr>
          <a:xfrm>
            <a:off x="6901540" y="1847028"/>
            <a:ext cx="4811487" cy="276999"/>
          </a:xfrm>
          <a:prstGeom prst="rect">
            <a:avLst/>
          </a:prstGeom>
          <a:noFill/>
        </p:spPr>
        <p:txBody>
          <a:bodyPr wrap="square" rtlCol="0">
            <a:spAutoFit/>
          </a:bodyPr>
          <a:lstStyle/>
          <a:p>
            <a:r>
              <a:rPr lang="en-US" sz="1200" dirty="0"/>
              <a:t>Establish connection to our database</a:t>
            </a:r>
          </a:p>
        </p:txBody>
      </p:sp>
      <p:sp>
        <p:nvSpPr>
          <p:cNvPr id="13" name="TextBox 12">
            <a:extLst>
              <a:ext uri="{FF2B5EF4-FFF2-40B4-BE49-F238E27FC236}">
                <a16:creationId xmlns:a16="http://schemas.microsoft.com/office/drawing/2014/main" id="{0F8CB815-153C-C543-BE3C-36CCE0D900F3}"/>
              </a:ext>
            </a:extLst>
          </p:cNvPr>
          <p:cNvSpPr txBox="1"/>
          <p:nvPr/>
        </p:nvSpPr>
        <p:spPr>
          <a:xfrm>
            <a:off x="6917865" y="2304600"/>
            <a:ext cx="4811487" cy="276999"/>
          </a:xfrm>
          <a:prstGeom prst="rect">
            <a:avLst/>
          </a:prstGeom>
          <a:noFill/>
        </p:spPr>
        <p:txBody>
          <a:bodyPr wrap="square" rtlCol="0">
            <a:spAutoFit/>
          </a:bodyPr>
          <a:lstStyle/>
          <a:p>
            <a:r>
              <a:rPr lang="en-US" sz="1200" dirty="0"/>
              <a:t>Create a cursor to interface with our DB</a:t>
            </a:r>
          </a:p>
        </p:txBody>
      </p:sp>
      <p:sp>
        <p:nvSpPr>
          <p:cNvPr id="14" name="TextBox 13">
            <a:extLst>
              <a:ext uri="{FF2B5EF4-FFF2-40B4-BE49-F238E27FC236}">
                <a16:creationId xmlns:a16="http://schemas.microsoft.com/office/drawing/2014/main" id="{319BBD19-8FDD-C343-8E7F-2F4B3F271477}"/>
              </a:ext>
            </a:extLst>
          </p:cNvPr>
          <p:cNvSpPr txBox="1"/>
          <p:nvPr/>
        </p:nvSpPr>
        <p:spPr>
          <a:xfrm>
            <a:off x="6901541" y="2786158"/>
            <a:ext cx="4811487" cy="276999"/>
          </a:xfrm>
          <a:prstGeom prst="rect">
            <a:avLst/>
          </a:prstGeom>
          <a:noFill/>
        </p:spPr>
        <p:txBody>
          <a:bodyPr wrap="square" rtlCol="0">
            <a:spAutoFit/>
          </a:bodyPr>
          <a:lstStyle/>
          <a:p>
            <a:r>
              <a:rPr lang="en-US" sz="1200" dirty="0"/>
              <a:t>Create our new table using the “</a:t>
            </a:r>
            <a:r>
              <a:rPr lang="en-US" sz="1200" dirty="0">
                <a:solidFill>
                  <a:srgbClr val="0432FF"/>
                </a:solidFill>
              </a:rPr>
              <a:t>IF NOT EXISTS</a:t>
            </a:r>
            <a:r>
              <a:rPr lang="en-US" sz="1200" dirty="0"/>
              <a:t>” clause</a:t>
            </a:r>
          </a:p>
        </p:txBody>
      </p:sp>
      <p:sp>
        <p:nvSpPr>
          <p:cNvPr id="15" name="TextBox 14">
            <a:extLst>
              <a:ext uri="{FF2B5EF4-FFF2-40B4-BE49-F238E27FC236}">
                <a16:creationId xmlns:a16="http://schemas.microsoft.com/office/drawing/2014/main" id="{B0B06A6C-68DA-A041-A59F-3913907F33A9}"/>
              </a:ext>
            </a:extLst>
          </p:cNvPr>
          <p:cNvSpPr txBox="1"/>
          <p:nvPr/>
        </p:nvSpPr>
        <p:spPr>
          <a:xfrm>
            <a:off x="6917865" y="3289347"/>
            <a:ext cx="4811487" cy="461665"/>
          </a:xfrm>
          <a:prstGeom prst="rect">
            <a:avLst/>
          </a:prstGeom>
          <a:noFill/>
        </p:spPr>
        <p:txBody>
          <a:bodyPr wrap="square" rtlCol="0">
            <a:spAutoFit/>
          </a:bodyPr>
          <a:lstStyle/>
          <a:p>
            <a:r>
              <a:rPr lang="en-US" sz="1200" dirty="0"/>
              <a:t>Use the if name = main statement so that the code will only execute when being run locally and not as an import</a:t>
            </a:r>
          </a:p>
        </p:txBody>
      </p:sp>
      <p:sp>
        <p:nvSpPr>
          <p:cNvPr id="16" name="Rectangle 15">
            <a:extLst>
              <a:ext uri="{FF2B5EF4-FFF2-40B4-BE49-F238E27FC236}">
                <a16:creationId xmlns:a16="http://schemas.microsoft.com/office/drawing/2014/main" id="{DC4BFB61-A953-4E4A-B067-8483190D7EA9}"/>
              </a:ext>
            </a:extLst>
          </p:cNvPr>
          <p:cNvSpPr/>
          <p:nvPr/>
        </p:nvSpPr>
        <p:spPr>
          <a:xfrm>
            <a:off x="2465612" y="125250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17" name="Rectangle 16">
            <a:extLst>
              <a:ext uri="{FF2B5EF4-FFF2-40B4-BE49-F238E27FC236}">
                <a16:creationId xmlns:a16="http://schemas.microsoft.com/office/drawing/2014/main" id="{D502EB1E-8AAF-1847-A49B-D134447E7306}"/>
              </a:ext>
            </a:extLst>
          </p:cNvPr>
          <p:cNvSpPr/>
          <p:nvPr/>
        </p:nvSpPr>
        <p:spPr>
          <a:xfrm>
            <a:off x="1779811" y="1675637"/>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18" name="Rectangle 17">
            <a:extLst>
              <a:ext uri="{FF2B5EF4-FFF2-40B4-BE49-F238E27FC236}">
                <a16:creationId xmlns:a16="http://schemas.microsoft.com/office/drawing/2014/main" id="{17BA2113-2F19-E24B-AC03-7BA5004FC9A1}"/>
              </a:ext>
            </a:extLst>
          </p:cNvPr>
          <p:cNvSpPr/>
          <p:nvPr/>
        </p:nvSpPr>
        <p:spPr>
          <a:xfrm>
            <a:off x="3467097" y="233537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19" name="Rectangle 18">
            <a:extLst>
              <a:ext uri="{FF2B5EF4-FFF2-40B4-BE49-F238E27FC236}">
                <a16:creationId xmlns:a16="http://schemas.microsoft.com/office/drawing/2014/main" id="{5FBDFE29-1E5E-F94A-857B-815D8134536E}"/>
              </a:ext>
            </a:extLst>
          </p:cNvPr>
          <p:cNvSpPr/>
          <p:nvPr/>
        </p:nvSpPr>
        <p:spPr>
          <a:xfrm>
            <a:off x="2226127" y="2533091"/>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4</a:t>
            </a:r>
          </a:p>
        </p:txBody>
      </p:sp>
      <p:sp>
        <p:nvSpPr>
          <p:cNvPr id="20" name="Rectangle 19">
            <a:extLst>
              <a:ext uri="{FF2B5EF4-FFF2-40B4-BE49-F238E27FC236}">
                <a16:creationId xmlns:a16="http://schemas.microsoft.com/office/drawing/2014/main" id="{4F385932-217B-784E-A8B5-7E15F2BC1119}"/>
              </a:ext>
            </a:extLst>
          </p:cNvPr>
          <p:cNvSpPr/>
          <p:nvPr/>
        </p:nvSpPr>
        <p:spPr>
          <a:xfrm>
            <a:off x="4925782" y="3181625"/>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5</a:t>
            </a:r>
          </a:p>
        </p:txBody>
      </p:sp>
      <p:sp>
        <p:nvSpPr>
          <p:cNvPr id="21" name="Rectangle 20">
            <a:extLst>
              <a:ext uri="{FF2B5EF4-FFF2-40B4-BE49-F238E27FC236}">
                <a16:creationId xmlns:a16="http://schemas.microsoft.com/office/drawing/2014/main" id="{3EC2C936-9085-A444-BE57-8C05BFE569F1}"/>
              </a:ext>
            </a:extLst>
          </p:cNvPr>
          <p:cNvSpPr/>
          <p:nvPr/>
        </p:nvSpPr>
        <p:spPr>
          <a:xfrm>
            <a:off x="2705097" y="4904527"/>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6</a:t>
            </a:r>
          </a:p>
        </p:txBody>
      </p:sp>
    </p:spTree>
    <p:extLst>
      <p:ext uri="{BB962C8B-B14F-4D97-AF65-F5344CB8AC3E}">
        <p14:creationId xmlns:p14="http://schemas.microsoft.com/office/powerpoint/2010/main" val="3334193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4751DC-72D3-714A-9BE2-1D8F5B4C22A7}"/>
              </a:ext>
            </a:extLst>
          </p:cNvPr>
          <p:cNvPicPr>
            <a:picLocks noChangeAspect="1"/>
          </p:cNvPicPr>
          <p:nvPr/>
        </p:nvPicPr>
        <p:blipFill>
          <a:blip r:embed="rId2"/>
          <a:stretch>
            <a:fillRect/>
          </a:stretch>
        </p:blipFill>
        <p:spPr>
          <a:xfrm>
            <a:off x="330199" y="1243004"/>
            <a:ext cx="6473372" cy="5265801"/>
          </a:xfrm>
          <a:prstGeom prst="rect">
            <a:avLst/>
          </a:prstGeom>
          <a:ln>
            <a:solidFill>
              <a:schemeClr val="tx1"/>
            </a:solidFill>
          </a:ln>
        </p:spPr>
      </p:pic>
      <p:sp>
        <p:nvSpPr>
          <p:cNvPr id="2" name="Title 1">
            <a:extLst>
              <a:ext uri="{FF2B5EF4-FFF2-40B4-BE49-F238E27FC236}">
                <a16:creationId xmlns:a16="http://schemas.microsoft.com/office/drawing/2014/main" id="{AB9E0D61-05F5-D841-BA2C-107B20B6FF90}"/>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Exploring Joins (1)</a:t>
            </a:r>
          </a:p>
        </p:txBody>
      </p:sp>
      <p:sp>
        <p:nvSpPr>
          <p:cNvPr id="3" name="TextBox 2">
            <a:extLst>
              <a:ext uri="{FF2B5EF4-FFF2-40B4-BE49-F238E27FC236}">
                <a16:creationId xmlns:a16="http://schemas.microsoft.com/office/drawing/2014/main" id="{4695E5D4-1B1B-FF40-9826-88E8676FE380}"/>
              </a:ext>
            </a:extLst>
          </p:cNvPr>
          <p:cNvSpPr txBox="1"/>
          <p:nvPr/>
        </p:nvSpPr>
        <p:spPr>
          <a:xfrm>
            <a:off x="217714" y="648991"/>
            <a:ext cx="9002486" cy="369332"/>
          </a:xfrm>
          <a:prstGeom prst="rect">
            <a:avLst/>
          </a:prstGeom>
          <a:noFill/>
        </p:spPr>
        <p:txBody>
          <a:bodyPr wrap="square" rtlCol="0">
            <a:spAutoFit/>
          </a:bodyPr>
          <a:lstStyle/>
          <a:p>
            <a:r>
              <a:rPr lang="en-US" dirty="0"/>
              <a:t>Create two new tables - one with a foreign key relationship to the other</a:t>
            </a:r>
          </a:p>
        </p:txBody>
      </p:sp>
      <p:sp>
        <p:nvSpPr>
          <p:cNvPr id="7" name="TextBox 6">
            <a:extLst>
              <a:ext uri="{FF2B5EF4-FFF2-40B4-BE49-F238E27FC236}">
                <a16:creationId xmlns:a16="http://schemas.microsoft.com/office/drawing/2014/main" id="{8932E423-02F6-4D40-892F-5A0B9C8C99EC}"/>
              </a:ext>
            </a:extLst>
          </p:cNvPr>
          <p:cNvSpPr txBox="1"/>
          <p:nvPr/>
        </p:nvSpPr>
        <p:spPr>
          <a:xfrm>
            <a:off x="7463972" y="4735529"/>
            <a:ext cx="4397829" cy="523220"/>
          </a:xfrm>
          <a:prstGeom prst="rect">
            <a:avLst/>
          </a:prstGeom>
          <a:noFill/>
        </p:spPr>
        <p:txBody>
          <a:bodyPr wrap="square" rtlCol="0">
            <a:spAutoFit/>
          </a:bodyPr>
          <a:lstStyle/>
          <a:p>
            <a:r>
              <a:rPr lang="en-US" sz="1400" u="sng" dirty="0">
                <a:solidFill>
                  <a:srgbClr val="0432FF"/>
                </a:solidFill>
              </a:rPr>
              <a:t>NOTE: </a:t>
            </a:r>
            <a:r>
              <a:rPr lang="en-US" sz="1400" dirty="0"/>
              <a:t>They each have unique field names except for the field where the foreign key is established</a:t>
            </a:r>
          </a:p>
        </p:txBody>
      </p:sp>
      <p:cxnSp>
        <p:nvCxnSpPr>
          <p:cNvPr id="9" name="Straight Arrow Connector 8">
            <a:extLst>
              <a:ext uri="{FF2B5EF4-FFF2-40B4-BE49-F238E27FC236}">
                <a16:creationId xmlns:a16="http://schemas.microsoft.com/office/drawing/2014/main" id="{C2A5F6BB-AE32-1940-9348-983E2590A841}"/>
              </a:ext>
            </a:extLst>
          </p:cNvPr>
          <p:cNvCxnSpPr/>
          <p:nvPr/>
        </p:nvCxnSpPr>
        <p:spPr>
          <a:xfrm flipH="1" flipV="1">
            <a:off x="4539343" y="3995057"/>
            <a:ext cx="2924629"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E54A144-516D-B147-97DB-D3CE30BE127E}"/>
              </a:ext>
            </a:extLst>
          </p:cNvPr>
          <p:cNvCxnSpPr>
            <a:cxnSpLocks/>
          </p:cNvCxnSpPr>
          <p:nvPr/>
        </p:nvCxnSpPr>
        <p:spPr>
          <a:xfrm flipH="1">
            <a:off x="5127171" y="4997139"/>
            <a:ext cx="2336803"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111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2695D-1B50-6F49-B999-29BE021076B9}"/>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Exploring Joins (2)- Inner Joins</a:t>
            </a:r>
          </a:p>
        </p:txBody>
      </p:sp>
      <p:sp>
        <p:nvSpPr>
          <p:cNvPr id="3" name="Rectangle 2">
            <a:extLst>
              <a:ext uri="{FF2B5EF4-FFF2-40B4-BE49-F238E27FC236}">
                <a16:creationId xmlns:a16="http://schemas.microsoft.com/office/drawing/2014/main" id="{AE4CD2CA-99DA-094E-8682-DDECD8F0FC9D}"/>
              </a:ext>
            </a:extLst>
          </p:cNvPr>
          <p:cNvSpPr/>
          <p:nvPr/>
        </p:nvSpPr>
        <p:spPr>
          <a:xfrm>
            <a:off x="406399" y="605836"/>
            <a:ext cx="11317515" cy="369332"/>
          </a:xfrm>
          <a:prstGeom prst="rect">
            <a:avLst/>
          </a:prstGeom>
        </p:spPr>
        <p:txBody>
          <a:bodyPr wrap="square">
            <a:spAutoFit/>
          </a:bodyPr>
          <a:lstStyle/>
          <a:p>
            <a:r>
              <a:rPr lang="en-US" sz="1400" dirty="0">
                <a:solidFill>
                  <a:srgbClr val="000000"/>
                </a:solidFill>
                <a:latin typeface="Open Sans"/>
              </a:rPr>
              <a:t>The </a:t>
            </a:r>
            <a:r>
              <a:rPr lang="en-US" sz="1400" dirty="0"/>
              <a:t>INNER JOIN</a:t>
            </a:r>
            <a:r>
              <a:rPr lang="en-US" sz="1400" dirty="0">
                <a:solidFill>
                  <a:srgbClr val="000000"/>
                </a:solidFill>
                <a:latin typeface="Open Sans"/>
              </a:rPr>
              <a:t> clause combines columns from correlated tables. It </a:t>
            </a:r>
            <a:r>
              <a:rPr lang="en-US" sz="1400" dirty="0"/>
              <a:t>returns rows from the 1st table that has the corresponding row in 2nd table</a:t>
            </a:r>
            <a:r>
              <a:rPr lang="en-US" dirty="0"/>
              <a:t>.</a:t>
            </a:r>
          </a:p>
        </p:txBody>
      </p:sp>
      <p:sp>
        <p:nvSpPr>
          <p:cNvPr id="7" name="TextBox 6">
            <a:extLst>
              <a:ext uri="{FF2B5EF4-FFF2-40B4-BE49-F238E27FC236}">
                <a16:creationId xmlns:a16="http://schemas.microsoft.com/office/drawing/2014/main" id="{4FD887CD-51F4-D247-A168-BAF6E59F5CB8}"/>
              </a:ext>
            </a:extLst>
          </p:cNvPr>
          <p:cNvSpPr txBox="1"/>
          <p:nvPr/>
        </p:nvSpPr>
        <p:spPr>
          <a:xfrm>
            <a:off x="596900" y="946936"/>
            <a:ext cx="1003761" cy="369332"/>
          </a:xfrm>
          <a:prstGeom prst="rect">
            <a:avLst/>
          </a:prstGeom>
          <a:noFill/>
        </p:spPr>
        <p:txBody>
          <a:bodyPr wrap="square" rtlCol="0">
            <a:spAutoFit/>
          </a:bodyPr>
          <a:lstStyle/>
          <a:p>
            <a:pPr algn="ctr"/>
            <a:r>
              <a:rPr lang="en-US" u="sng" dirty="0">
                <a:latin typeface="Bradley Hand" pitchFamily="2" charset="77"/>
              </a:rPr>
              <a:t>code</a:t>
            </a:r>
          </a:p>
        </p:txBody>
      </p:sp>
      <p:sp>
        <p:nvSpPr>
          <p:cNvPr id="8" name="TextBox 7">
            <a:extLst>
              <a:ext uri="{FF2B5EF4-FFF2-40B4-BE49-F238E27FC236}">
                <a16:creationId xmlns:a16="http://schemas.microsoft.com/office/drawing/2014/main" id="{061592F9-2C78-C74F-84A4-FF868559640B}"/>
              </a:ext>
            </a:extLst>
          </p:cNvPr>
          <p:cNvSpPr txBox="1"/>
          <p:nvPr/>
        </p:nvSpPr>
        <p:spPr>
          <a:xfrm>
            <a:off x="380119" y="2172200"/>
            <a:ext cx="3332523" cy="369332"/>
          </a:xfrm>
          <a:prstGeom prst="rect">
            <a:avLst/>
          </a:prstGeom>
          <a:noFill/>
        </p:spPr>
        <p:txBody>
          <a:bodyPr wrap="square" rtlCol="0">
            <a:spAutoFit/>
          </a:bodyPr>
          <a:lstStyle/>
          <a:p>
            <a:pPr algn="ctr"/>
            <a:r>
              <a:rPr lang="en-US" u="sng" dirty="0">
                <a:latin typeface="Bradley Hand" pitchFamily="2" charset="77"/>
              </a:rPr>
              <a:t>The Data in our 2 tables</a:t>
            </a:r>
          </a:p>
        </p:txBody>
      </p:sp>
      <p:sp>
        <p:nvSpPr>
          <p:cNvPr id="9" name="TextBox 8">
            <a:extLst>
              <a:ext uri="{FF2B5EF4-FFF2-40B4-BE49-F238E27FC236}">
                <a16:creationId xmlns:a16="http://schemas.microsoft.com/office/drawing/2014/main" id="{018B95D9-AC18-674F-8B06-01E6C60A641E}"/>
              </a:ext>
            </a:extLst>
          </p:cNvPr>
          <p:cNvSpPr txBox="1"/>
          <p:nvPr/>
        </p:nvSpPr>
        <p:spPr>
          <a:xfrm>
            <a:off x="5584372" y="2172200"/>
            <a:ext cx="3647176" cy="369332"/>
          </a:xfrm>
          <a:prstGeom prst="rect">
            <a:avLst/>
          </a:prstGeom>
          <a:noFill/>
        </p:spPr>
        <p:txBody>
          <a:bodyPr wrap="square" rtlCol="0">
            <a:spAutoFit/>
          </a:bodyPr>
          <a:lstStyle/>
          <a:p>
            <a:pPr algn="ctr"/>
            <a:r>
              <a:rPr lang="en-US" u="sng" dirty="0">
                <a:latin typeface="Bradley Hand" pitchFamily="2" charset="77"/>
              </a:rPr>
              <a:t>The result of our join</a:t>
            </a:r>
          </a:p>
        </p:txBody>
      </p:sp>
      <p:sp>
        <p:nvSpPr>
          <p:cNvPr id="10" name="TextBox 9">
            <a:extLst>
              <a:ext uri="{FF2B5EF4-FFF2-40B4-BE49-F238E27FC236}">
                <a16:creationId xmlns:a16="http://schemas.microsoft.com/office/drawing/2014/main" id="{F34DC44F-3340-C346-879C-30B7DF779460}"/>
              </a:ext>
            </a:extLst>
          </p:cNvPr>
          <p:cNvSpPr txBox="1"/>
          <p:nvPr/>
        </p:nvSpPr>
        <p:spPr>
          <a:xfrm>
            <a:off x="5673270" y="5019609"/>
            <a:ext cx="5302264" cy="1754326"/>
          </a:xfrm>
          <a:prstGeom prst="rect">
            <a:avLst/>
          </a:prstGeom>
          <a:noFill/>
        </p:spPr>
        <p:txBody>
          <a:bodyPr wrap="square" rtlCol="0">
            <a:spAutoFit/>
          </a:bodyPr>
          <a:lstStyle/>
          <a:p>
            <a:r>
              <a:rPr lang="en-US" dirty="0"/>
              <a:t>The </a:t>
            </a:r>
            <a:r>
              <a:rPr lang="en-US" dirty="0">
                <a:solidFill>
                  <a:srgbClr val="0432FF"/>
                </a:solidFill>
              </a:rPr>
              <a:t>join</a:t>
            </a:r>
            <a:r>
              <a:rPr lang="en-US" dirty="0"/>
              <a:t> matches on the </a:t>
            </a:r>
            <a:r>
              <a:rPr lang="en-US" dirty="0">
                <a:solidFill>
                  <a:srgbClr val="0432FF"/>
                </a:solidFill>
              </a:rPr>
              <a:t>num field </a:t>
            </a:r>
            <a:r>
              <a:rPr lang="en-US" dirty="0"/>
              <a:t>of each table.</a:t>
            </a:r>
          </a:p>
          <a:p>
            <a:r>
              <a:rPr lang="en-US" u="sng" dirty="0"/>
              <a:t>Notice</a:t>
            </a:r>
            <a:r>
              <a:rPr lang="en-US" dirty="0"/>
              <a:t> there is no employee in the facilities role in our joined output because there is no employee in our dataset that belongs to that role.</a:t>
            </a:r>
          </a:p>
          <a:p>
            <a:r>
              <a:rPr lang="en-US" dirty="0"/>
              <a:t> </a:t>
            </a:r>
          </a:p>
        </p:txBody>
      </p:sp>
      <p:pic>
        <p:nvPicPr>
          <p:cNvPr id="11" name="Picture 10">
            <a:extLst>
              <a:ext uri="{FF2B5EF4-FFF2-40B4-BE49-F238E27FC236}">
                <a16:creationId xmlns:a16="http://schemas.microsoft.com/office/drawing/2014/main" id="{BCFA7C6B-BA07-F347-B262-99396E7757D9}"/>
              </a:ext>
            </a:extLst>
          </p:cNvPr>
          <p:cNvPicPr>
            <a:picLocks noChangeAspect="1"/>
          </p:cNvPicPr>
          <p:nvPr/>
        </p:nvPicPr>
        <p:blipFill>
          <a:blip r:embed="rId2"/>
          <a:stretch>
            <a:fillRect/>
          </a:stretch>
        </p:blipFill>
        <p:spPr>
          <a:xfrm>
            <a:off x="596900" y="1283611"/>
            <a:ext cx="7035800" cy="711200"/>
          </a:xfrm>
          <a:prstGeom prst="rect">
            <a:avLst/>
          </a:prstGeom>
          <a:ln>
            <a:solidFill>
              <a:schemeClr val="tx1"/>
            </a:solidFill>
          </a:ln>
        </p:spPr>
      </p:pic>
      <p:pic>
        <p:nvPicPr>
          <p:cNvPr id="14" name="Picture 13">
            <a:extLst>
              <a:ext uri="{FF2B5EF4-FFF2-40B4-BE49-F238E27FC236}">
                <a16:creationId xmlns:a16="http://schemas.microsoft.com/office/drawing/2014/main" id="{6FF137DC-2958-2F42-B7A2-C109622EFA72}"/>
              </a:ext>
            </a:extLst>
          </p:cNvPr>
          <p:cNvPicPr>
            <a:picLocks noChangeAspect="1"/>
          </p:cNvPicPr>
          <p:nvPr/>
        </p:nvPicPr>
        <p:blipFill>
          <a:blip r:embed="rId3"/>
          <a:stretch>
            <a:fillRect/>
          </a:stretch>
        </p:blipFill>
        <p:spPr>
          <a:xfrm>
            <a:off x="596900" y="2530306"/>
            <a:ext cx="3733800" cy="1854200"/>
          </a:xfrm>
          <a:prstGeom prst="rect">
            <a:avLst/>
          </a:prstGeom>
          <a:ln>
            <a:solidFill>
              <a:schemeClr val="tx1"/>
            </a:solidFill>
          </a:ln>
        </p:spPr>
      </p:pic>
      <p:pic>
        <p:nvPicPr>
          <p:cNvPr id="15" name="Picture 14">
            <a:extLst>
              <a:ext uri="{FF2B5EF4-FFF2-40B4-BE49-F238E27FC236}">
                <a16:creationId xmlns:a16="http://schemas.microsoft.com/office/drawing/2014/main" id="{EC1D4A76-ACEA-5E47-A672-72CE6067B9B1}"/>
              </a:ext>
            </a:extLst>
          </p:cNvPr>
          <p:cNvPicPr>
            <a:picLocks noChangeAspect="1"/>
          </p:cNvPicPr>
          <p:nvPr/>
        </p:nvPicPr>
        <p:blipFill>
          <a:blip r:embed="rId4"/>
          <a:stretch>
            <a:fillRect/>
          </a:stretch>
        </p:blipFill>
        <p:spPr>
          <a:xfrm>
            <a:off x="596900" y="4598917"/>
            <a:ext cx="3149600" cy="1320800"/>
          </a:xfrm>
          <a:prstGeom prst="rect">
            <a:avLst/>
          </a:prstGeom>
          <a:ln>
            <a:solidFill>
              <a:schemeClr val="tx1"/>
            </a:solidFill>
          </a:ln>
        </p:spPr>
      </p:pic>
      <p:pic>
        <p:nvPicPr>
          <p:cNvPr id="16" name="Picture 15">
            <a:extLst>
              <a:ext uri="{FF2B5EF4-FFF2-40B4-BE49-F238E27FC236}">
                <a16:creationId xmlns:a16="http://schemas.microsoft.com/office/drawing/2014/main" id="{513D6763-915B-5146-B73F-C3884DAEDC04}"/>
              </a:ext>
            </a:extLst>
          </p:cNvPr>
          <p:cNvPicPr>
            <a:picLocks noChangeAspect="1"/>
          </p:cNvPicPr>
          <p:nvPr/>
        </p:nvPicPr>
        <p:blipFill>
          <a:blip r:embed="rId5"/>
          <a:stretch>
            <a:fillRect/>
          </a:stretch>
        </p:blipFill>
        <p:spPr>
          <a:xfrm>
            <a:off x="5962652" y="2530306"/>
            <a:ext cx="3797300" cy="1993900"/>
          </a:xfrm>
          <a:prstGeom prst="rect">
            <a:avLst/>
          </a:prstGeom>
          <a:ln>
            <a:solidFill>
              <a:schemeClr val="tx1"/>
            </a:solidFill>
          </a:ln>
        </p:spPr>
      </p:pic>
    </p:spTree>
    <p:extLst>
      <p:ext uri="{BB962C8B-B14F-4D97-AF65-F5344CB8AC3E}">
        <p14:creationId xmlns:p14="http://schemas.microsoft.com/office/powerpoint/2010/main" val="1236560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EF93B-7873-7044-8994-7578DF9F2A8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Why use a database?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05095E-18F2-1540-AD16-24434F57FB45}"/>
              </a:ext>
            </a:extLst>
          </p:cNvPr>
          <p:cNvSpPr>
            <a:spLocks noGrp="1"/>
          </p:cNvSpPr>
          <p:nvPr>
            <p:ph idx="1"/>
          </p:nvPr>
        </p:nvSpPr>
        <p:spPr>
          <a:xfrm>
            <a:off x="4983164" y="266700"/>
            <a:ext cx="5511800" cy="4864698"/>
          </a:xfrm>
        </p:spPr>
        <p:txBody>
          <a:bodyPr>
            <a:normAutofit/>
          </a:bodyPr>
          <a:lstStyle/>
          <a:p>
            <a:pPr marL="0" indent="0">
              <a:buNone/>
            </a:pPr>
            <a:r>
              <a:rPr lang="en-US" b="1" dirty="0">
                <a:solidFill>
                  <a:srgbClr val="0432FF"/>
                </a:solidFill>
              </a:rPr>
              <a:t>Q -</a:t>
            </a:r>
            <a:r>
              <a:rPr lang="en-US" dirty="0"/>
              <a:t> Since I know I can store data for later use in a CSV file or a text file, why consider databases?</a:t>
            </a:r>
          </a:p>
          <a:p>
            <a:pPr marL="0" indent="0">
              <a:buNone/>
            </a:pPr>
            <a:r>
              <a:rPr lang="en-US" b="1" dirty="0">
                <a:solidFill>
                  <a:srgbClr val="0432FF"/>
                </a:solidFill>
              </a:rPr>
              <a:t>A -</a:t>
            </a:r>
            <a:r>
              <a:rPr lang="en-US" dirty="0"/>
              <a:t> As the dataset you are working with gets larger, you will start to consider the best way to search for your data, structure your data, and how changes to the data will impact your computer program. </a:t>
            </a:r>
          </a:p>
          <a:p>
            <a:pPr marL="0" indent="0">
              <a:buNone/>
            </a:pPr>
            <a:r>
              <a:rPr lang="en-US" dirty="0"/>
              <a:t>A </a:t>
            </a:r>
            <a:r>
              <a:rPr lang="en-US" dirty="0">
                <a:solidFill>
                  <a:srgbClr val="0432FF"/>
                </a:solidFill>
              </a:rPr>
              <a:t>database</a:t>
            </a:r>
            <a:r>
              <a:rPr lang="en-US" dirty="0"/>
              <a:t> provides the means to organize your data and a defined way to access it.</a:t>
            </a:r>
          </a:p>
        </p:txBody>
      </p:sp>
    </p:spTree>
    <p:extLst>
      <p:ext uri="{BB962C8B-B14F-4D97-AF65-F5344CB8AC3E}">
        <p14:creationId xmlns:p14="http://schemas.microsoft.com/office/powerpoint/2010/main" val="3261738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D3174-F113-B04B-B4D1-DA082AF95664}"/>
              </a:ext>
            </a:extLst>
          </p:cNvPr>
          <p:cNvSpPr txBox="1">
            <a:spLocks/>
          </p:cNvSpPr>
          <p:nvPr/>
        </p:nvSpPr>
        <p:spPr>
          <a:xfrm>
            <a:off x="-284871" y="4751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Exploring SQLite’s Group by Clause</a:t>
            </a:r>
          </a:p>
        </p:txBody>
      </p:sp>
      <p:pic>
        <p:nvPicPr>
          <p:cNvPr id="3" name="Picture 2">
            <a:extLst>
              <a:ext uri="{FF2B5EF4-FFF2-40B4-BE49-F238E27FC236}">
                <a16:creationId xmlns:a16="http://schemas.microsoft.com/office/drawing/2014/main" id="{B81F3E10-FC6D-F745-BFD5-A8D0A367DFC0}"/>
              </a:ext>
            </a:extLst>
          </p:cNvPr>
          <p:cNvPicPr>
            <a:picLocks noChangeAspect="1"/>
          </p:cNvPicPr>
          <p:nvPr/>
        </p:nvPicPr>
        <p:blipFill>
          <a:blip r:embed="rId2"/>
          <a:stretch>
            <a:fillRect/>
          </a:stretch>
        </p:blipFill>
        <p:spPr>
          <a:xfrm>
            <a:off x="508446" y="985763"/>
            <a:ext cx="9841606" cy="1708141"/>
          </a:xfrm>
          <a:prstGeom prst="rect">
            <a:avLst/>
          </a:prstGeom>
          <a:ln>
            <a:solidFill>
              <a:schemeClr val="tx1"/>
            </a:solidFill>
          </a:ln>
        </p:spPr>
      </p:pic>
      <p:pic>
        <p:nvPicPr>
          <p:cNvPr id="4" name="Picture 3">
            <a:extLst>
              <a:ext uri="{FF2B5EF4-FFF2-40B4-BE49-F238E27FC236}">
                <a16:creationId xmlns:a16="http://schemas.microsoft.com/office/drawing/2014/main" id="{DF25C861-A350-634B-80A9-2EA0097D398D}"/>
              </a:ext>
            </a:extLst>
          </p:cNvPr>
          <p:cNvPicPr>
            <a:picLocks noChangeAspect="1"/>
          </p:cNvPicPr>
          <p:nvPr/>
        </p:nvPicPr>
        <p:blipFill>
          <a:blip r:embed="rId3"/>
          <a:stretch>
            <a:fillRect/>
          </a:stretch>
        </p:blipFill>
        <p:spPr>
          <a:xfrm>
            <a:off x="8920966" y="2890298"/>
            <a:ext cx="3002349" cy="2182660"/>
          </a:xfrm>
          <a:prstGeom prst="rect">
            <a:avLst/>
          </a:prstGeom>
          <a:ln>
            <a:solidFill>
              <a:schemeClr val="tx1"/>
            </a:solidFill>
          </a:ln>
        </p:spPr>
      </p:pic>
      <p:sp>
        <p:nvSpPr>
          <p:cNvPr id="5" name="Rectangle 4">
            <a:extLst>
              <a:ext uri="{FF2B5EF4-FFF2-40B4-BE49-F238E27FC236}">
                <a16:creationId xmlns:a16="http://schemas.microsoft.com/office/drawing/2014/main" id="{CBB1D8AC-B396-944C-948E-3B2ED7791349}"/>
              </a:ext>
            </a:extLst>
          </p:cNvPr>
          <p:cNvSpPr/>
          <p:nvPr/>
        </p:nvSpPr>
        <p:spPr>
          <a:xfrm>
            <a:off x="508446" y="564008"/>
            <a:ext cx="12476870" cy="338554"/>
          </a:xfrm>
          <a:prstGeom prst="rect">
            <a:avLst/>
          </a:prstGeom>
        </p:spPr>
        <p:txBody>
          <a:bodyPr wrap="square">
            <a:spAutoFit/>
          </a:bodyPr>
          <a:lstStyle/>
          <a:p>
            <a:r>
              <a:rPr lang="en-US" sz="1600" dirty="0">
                <a:solidFill>
                  <a:srgbClr val="000000"/>
                </a:solidFill>
                <a:latin typeface="Open Sans"/>
              </a:rPr>
              <a:t>The</a:t>
            </a:r>
            <a:r>
              <a:rPr lang="en-US" sz="1600" dirty="0">
                <a:solidFill>
                  <a:srgbClr val="0432FF"/>
                </a:solidFill>
                <a:latin typeface="Open Sans"/>
              </a:rPr>
              <a:t> </a:t>
            </a:r>
            <a:r>
              <a:rPr lang="en-US" sz="1600" dirty="0">
                <a:solidFill>
                  <a:srgbClr val="0432FF"/>
                </a:solidFill>
              </a:rPr>
              <a:t>Group By</a:t>
            </a:r>
            <a:r>
              <a:rPr lang="en-US" sz="1600" dirty="0">
                <a:solidFill>
                  <a:srgbClr val="000000"/>
                </a:solidFill>
                <a:latin typeface="Open Sans"/>
              </a:rPr>
              <a:t> clause outputs a group of rows into summary rows by values of one or more columns</a:t>
            </a:r>
            <a:r>
              <a:rPr lang="en-US" sz="1400" dirty="0">
                <a:solidFill>
                  <a:srgbClr val="000000"/>
                </a:solidFill>
                <a:latin typeface="Open Sans"/>
              </a:rPr>
              <a:t>.</a:t>
            </a:r>
            <a:endParaRPr lang="en-US" sz="1400" dirty="0"/>
          </a:p>
        </p:txBody>
      </p:sp>
      <p:sp>
        <p:nvSpPr>
          <p:cNvPr id="6" name="TextBox 5">
            <a:extLst>
              <a:ext uri="{FF2B5EF4-FFF2-40B4-BE49-F238E27FC236}">
                <a16:creationId xmlns:a16="http://schemas.microsoft.com/office/drawing/2014/main" id="{38B4B243-155E-AA4F-BF3A-436846FC0EAB}"/>
              </a:ext>
            </a:extLst>
          </p:cNvPr>
          <p:cNvSpPr txBox="1"/>
          <p:nvPr/>
        </p:nvSpPr>
        <p:spPr>
          <a:xfrm>
            <a:off x="440590" y="5670751"/>
            <a:ext cx="3423225" cy="830997"/>
          </a:xfrm>
          <a:prstGeom prst="rect">
            <a:avLst/>
          </a:prstGeom>
          <a:noFill/>
        </p:spPr>
        <p:txBody>
          <a:bodyPr wrap="square" rtlCol="0">
            <a:spAutoFit/>
          </a:bodyPr>
          <a:lstStyle/>
          <a:p>
            <a:r>
              <a:rPr lang="en-US" sz="1200" dirty="0"/>
              <a:t>This first select statement uses the Group By clause, to group records from the “people” table by how many last names appear- this statement uses the COUNT aggregate function</a:t>
            </a:r>
          </a:p>
        </p:txBody>
      </p:sp>
      <p:sp>
        <p:nvSpPr>
          <p:cNvPr id="7" name="Rectangle 6">
            <a:extLst>
              <a:ext uri="{FF2B5EF4-FFF2-40B4-BE49-F238E27FC236}">
                <a16:creationId xmlns:a16="http://schemas.microsoft.com/office/drawing/2014/main" id="{B97C8A05-DF2A-0340-90DF-B38C24D5AF8D}"/>
              </a:ext>
            </a:extLst>
          </p:cNvPr>
          <p:cNvSpPr/>
          <p:nvPr/>
        </p:nvSpPr>
        <p:spPr>
          <a:xfrm>
            <a:off x="8588863" y="2890298"/>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1</a:t>
            </a:r>
          </a:p>
        </p:txBody>
      </p:sp>
      <p:sp>
        <p:nvSpPr>
          <p:cNvPr id="8" name="Rectangle 7">
            <a:extLst>
              <a:ext uri="{FF2B5EF4-FFF2-40B4-BE49-F238E27FC236}">
                <a16:creationId xmlns:a16="http://schemas.microsoft.com/office/drawing/2014/main" id="{7F0C17DE-20F5-3748-BEFB-A1171CD64ED5}"/>
              </a:ext>
            </a:extLst>
          </p:cNvPr>
          <p:cNvSpPr/>
          <p:nvPr/>
        </p:nvSpPr>
        <p:spPr>
          <a:xfrm>
            <a:off x="170635" y="1027527"/>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1</a:t>
            </a:r>
          </a:p>
        </p:txBody>
      </p:sp>
      <p:sp>
        <p:nvSpPr>
          <p:cNvPr id="11" name="Rectangle 10">
            <a:extLst>
              <a:ext uri="{FF2B5EF4-FFF2-40B4-BE49-F238E27FC236}">
                <a16:creationId xmlns:a16="http://schemas.microsoft.com/office/drawing/2014/main" id="{5FF11115-9D56-4241-A733-38339CCD3FA9}"/>
              </a:ext>
            </a:extLst>
          </p:cNvPr>
          <p:cNvSpPr/>
          <p:nvPr/>
        </p:nvSpPr>
        <p:spPr>
          <a:xfrm>
            <a:off x="181716" y="2123903"/>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2</a:t>
            </a:r>
          </a:p>
        </p:txBody>
      </p:sp>
      <p:sp>
        <p:nvSpPr>
          <p:cNvPr id="12" name="Rectangle 11">
            <a:extLst>
              <a:ext uri="{FF2B5EF4-FFF2-40B4-BE49-F238E27FC236}">
                <a16:creationId xmlns:a16="http://schemas.microsoft.com/office/drawing/2014/main" id="{72EF3311-5689-CD44-AFFB-B741DBE28006}"/>
              </a:ext>
            </a:extLst>
          </p:cNvPr>
          <p:cNvSpPr/>
          <p:nvPr/>
        </p:nvSpPr>
        <p:spPr>
          <a:xfrm>
            <a:off x="3882837" y="5609120"/>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2</a:t>
            </a:r>
          </a:p>
        </p:txBody>
      </p:sp>
      <p:pic>
        <p:nvPicPr>
          <p:cNvPr id="13" name="Picture 12">
            <a:extLst>
              <a:ext uri="{FF2B5EF4-FFF2-40B4-BE49-F238E27FC236}">
                <a16:creationId xmlns:a16="http://schemas.microsoft.com/office/drawing/2014/main" id="{22ABA205-5736-FD42-AE9F-6BB34016063D}"/>
              </a:ext>
            </a:extLst>
          </p:cNvPr>
          <p:cNvPicPr>
            <a:picLocks noChangeAspect="1"/>
          </p:cNvPicPr>
          <p:nvPr/>
        </p:nvPicPr>
        <p:blipFill>
          <a:blip r:embed="rId4"/>
          <a:stretch>
            <a:fillRect/>
          </a:stretch>
        </p:blipFill>
        <p:spPr>
          <a:xfrm>
            <a:off x="547066" y="2901310"/>
            <a:ext cx="3210275" cy="2116554"/>
          </a:xfrm>
          <a:prstGeom prst="rect">
            <a:avLst/>
          </a:prstGeom>
          <a:ln>
            <a:solidFill>
              <a:schemeClr val="tx1"/>
            </a:solidFill>
          </a:ln>
        </p:spPr>
      </p:pic>
      <p:sp>
        <p:nvSpPr>
          <p:cNvPr id="14" name="Rectangle 13">
            <a:extLst>
              <a:ext uri="{FF2B5EF4-FFF2-40B4-BE49-F238E27FC236}">
                <a16:creationId xmlns:a16="http://schemas.microsoft.com/office/drawing/2014/main" id="{12A4DA51-5A95-AA4D-AE6F-369F63F3E321}"/>
              </a:ext>
            </a:extLst>
          </p:cNvPr>
          <p:cNvSpPr/>
          <p:nvPr/>
        </p:nvSpPr>
        <p:spPr>
          <a:xfrm>
            <a:off x="132921" y="5652051"/>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1</a:t>
            </a:r>
          </a:p>
        </p:txBody>
      </p:sp>
      <p:sp>
        <p:nvSpPr>
          <p:cNvPr id="15" name="TextBox 14">
            <a:extLst>
              <a:ext uri="{FF2B5EF4-FFF2-40B4-BE49-F238E27FC236}">
                <a16:creationId xmlns:a16="http://schemas.microsoft.com/office/drawing/2014/main" id="{EE48EB38-F8CD-834F-9FEE-58A8ED336546}"/>
              </a:ext>
            </a:extLst>
          </p:cNvPr>
          <p:cNvSpPr txBox="1"/>
          <p:nvPr/>
        </p:nvSpPr>
        <p:spPr>
          <a:xfrm>
            <a:off x="464589" y="2649790"/>
            <a:ext cx="3723049" cy="276999"/>
          </a:xfrm>
          <a:prstGeom prst="rect">
            <a:avLst/>
          </a:prstGeom>
          <a:noFill/>
        </p:spPr>
        <p:txBody>
          <a:bodyPr wrap="square" rtlCol="0">
            <a:spAutoFit/>
          </a:bodyPr>
          <a:lstStyle/>
          <a:p>
            <a:r>
              <a:rPr lang="en-US" sz="1200" dirty="0"/>
              <a:t>Records in “people” table</a:t>
            </a:r>
          </a:p>
        </p:txBody>
      </p:sp>
      <p:sp>
        <p:nvSpPr>
          <p:cNvPr id="16" name="TextBox 15">
            <a:extLst>
              <a:ext uri="{FF2B5EF4-FFF2-40B4-BE49-F238E27FC236}">
                <a16:creationId xmlns:a16="http://schemas.microsoft.com/office/drawing/2014/main" id="{2C3A5A14-A2FE-1B46-BD80-208F575A8E05}"/>
              </a:ext>
            </a:extLst>
          </p:cNvPr>
          <p:cNvSpPr txBox="1"/>
          <p:nvPr/>
        </p:nvSpPr>
        <p:spPr>
          <a:xfrm>
            <a:off x="4187638" y="5652051"/>
            <a:ext cx="5095039" cy="646331"/>
          </a:xfrm>
          <a:prstGeom prst="rect">
            <a:avLst/>
          </a:prstGeom>
          <a:noFill/>
        </p:spPr>
        <p:txBody>
          <a:bodyPr wrap="square" rtlCol="0">
            <a:spAutoFit/>
          </a:bodyPr>
          <a:lstStyle/>
          <a:p>
            <a:r>
              <a:rPr lang="en-US" sz="1200" dirty="0"/>
              <a:t>This second statement we use three aggregate functions </a:t>
            </a:r>
            <a:r>
              <a:rPr lang="en-US" sz="1200" dirty="0">
                <a:solidFill>
                  <a:srgbClr val="0432FF"/>
                </a:solidFill>
              </a:rPr>
              <a:t>MIN, MAX </a:t>
            </a:r>
            <a:r>
              <a:rPr lang="en-US" sz="1200" dirty="0"/>
              <a:t>and </a:t>
            </a:r>
            <a:r>
              <a:rPr lang="en-US" sz="1200" dirty="0">
                <a:solidFill>
                  <a:srgbClr val="0432FF"/>
                </a:solidFill>
              </a:rPr>
              <a:t>AVG</a:t>
            </a:r>
            <a:r>
              <a:rPr lang="en-US" sz="1200" dirty="0"/>
              <a:t> as we group by employee last name for where count of num is &gt; 1</a:t>
            </a:r>
          </a:p>
        </p:txBody>
      </p:sp>
      <p:pic>
        <p:nvPicPr>
          <p:cNvPr id="17" name="Picture 16">
            <a:extLst>
              <a:ext uri="{FF2B5EF4-FFF2-40B4-BE49-F238E27FC236}">
                <a16:creationId xmlns:a16="http://schemas.microsoft.com/office/drawing/2014/main" id="{B5E0D25A-5A0F-6E44-B642-BAE84E17B822}"/>
              </a:ext>
            </a:extLst>
          </p:cNvPr>
          <p:cNvPicPr>
            <a:picLocks noChangeAspect="1"/>
          </p:cNvPicPr>
          <p:nvPr/>
        </p:nvPicPr>
        <p:blipFill>
          <a:blip r:embed="rId5"/>
          <a:stretch>
            <a:fillRect/>
          </a:stretch>
        </p:blipFill>
        <p:spPr>
          <a:xfrm>
            <a:off x="3941053" y="2901324"/>
            <a:ext cx="4492422" cy="2271450"/>
          </a:xfrm>
          <a:prstGeom prst="rect">
            <a:avLst/>
          </a:prstGeom>
          <a:ln>
            <a:solidFill>
              <a:schemeClr val="tx1"/>
            </a:solidFill>
          </a:ln>
        </p:spPr>
      </p:pic>
      <p:sp>
        <p:nvSpPr>
          <p:cNvPr id="18" name="Rectangle 17">
            <a:extLst>
              <a:ext uri="{FF2B5EF4-FFF2-40B4-BE49-F238E27FC236}">
                <a16:creationId xmlns:a16="http://schemas.microsoft.com/office/drawing/2014/main" id="{50C4EE37-B623-2249-AF5C-8734EEE09DBD}"/>
              </a:ext>
            </a:extLst>
          </p:cNvPr>
          <p:cNvSpPr/>
          <p:nvPr/>
        </p:nvSpPr>
        <p:spPr>
          <a:xfrm>
            <a:off x="8616165" y="4312108"/>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2</a:t>
            </a:r>
          </a:p>
        </p:txBody>
      </p:sp>
      <p:sp>
        <p:nvSpPr>
          <p:cNvPr id="19" name="TextBox 18">
            <a:extLst>
              <a:ext uri="{FF2B5EF4-FFF2-40B4-BE49-F238E27FC236}">
                <a16:creationId xmlns:a16="http://schemas.microsoft.com/office/drawing/2014/main" id="{92A87D4D-BB07-2449-9311-0B4237356A38}"/>
              </a:ext>
            </a:extLst>
          </p:cNvPr>
          <p:cNvSpPr txBox="1"/>
          <p:nvPr/>
        </p:nvSpPr>
        <p:spPr>
          <a:xfrm>
            <a:off x="3954429" y="2640674"/>
            <a:ext cx="3723049" cy="276999"/>
          </a:xfrm>
          <a:prstGeom prst="rect">
            <a:avLst/>
          </a:prstGeom>
          <a:noFill/>
        </p:spPr>
        <p:txBody>
          <a:bodyPr wrap="square" rtlCol="0">
            <a:spAutoFit/>
          </a:bodyPr>
          <a:lstStyle/>
          <a:p>
            <a:r>
              <a:rPr lang="en-US" sz="1200" dirty="0"/>
              <a:t>Records in “employees” table</a:t>
            </a:r>
          </a:p>
        </p:txBody>
      </p:sp>
    </p:spTree>
    <p:extLst>
      <p:ext uri="{BB962C8B-B14F-4D97-AF65-F5344CB8AC3E}">
        <p14:creationId xmlns:p14="http://schemas.microsoft.com/office/powerpoint/2010/main" val="2637981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92D2-3A8A-0040-99E3-21A9AD99EE69}"/>
              </a:ext>
            </a:extLst>
          </p:cNvPr>
          <p:cNvSpPr txBox="1">
            <a:spLocks/>
          </p:cNvSpPr>
          <p:nvPr/>
        </p:nvSpPr>
        <p:spPr>
          <a:xfrm>
            <a:off x="-378624" y="25190"/>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Exploring SQLite UNION Operator</a:t>
            </a:r>
          </a:p>
        </p:txBody>
      </p:sp>
      <p:pic>
        <p:nvPicPr>
          <p:cNvPr id="3" name="Picture 2">
            <a:extLst>
              <a:ext uri="{FF2B5EF4-FFF2-40B4-BE49-F238E27FC236}">
                <a16:creationId xmlns:a16="http://schemas.microsoft.com/office/drawing/2014/main" id="{649C0202-65C0-3445-9C36-8B2D86C678C6}"/>
              </a:ext>
            </a:extLst>
          </p:cNvPr>
          <p:cNvPicPr>
            <a:picLocks noChangeAspect="1"/>
          </p:cNvPicPr>
          <p:nvPr/>
        </p:nvPicPr>
        <p:blipFill>
          <a:blip r:embed="rId2"/>
          <a:stretch>
            <a:fillRect/>
          </a:stretch>
        </p:blipFill>
        <p:spPr>
          <a:xfrm>
            <a:off x="886110" y="545856"/>
            <a:ext cx="10167258" cy="2857260"/>
          </a:xfrm>
          <a:prstGeom prst="rect">
            <a:avLst/>
          </a:prstGeom>
          <a:ln>
            <a:solidFill>
              <a:schemeClr val="tx1"/>
            </a:solidFill>
          </a:ln>
        </p:spPr>
      </p:pic>
      <p:pic>
        <p:nvPicPr>
          <p:cNvPr id="4" name="Picture 3">
            <a:extLst>
              <a:ext uri="{FF2B5EF4-FFF2-40B4-BE49-F238E27FC236}">
                <a16:creationId xmlns:a16="http://schemas.microsoft.com/office/drawing/2014/main" id="{0F515B49-1A23-3E4E-85F4-A55DE3FB2909}"/>
              </a:ext>
            </a:extLst>
          </p:cNvPr>
          <p:cNvPicPr>
            <a:picLocks noChangeAspect="1"/>
          </p:cNvPicPr>
          <p:nvPr/>
        </p:nvPicPr>
        <p:blipFill>
          <a:blip r:embed="rId3"/>
          <a:stretch>
            <a:fillRect/>
          </a:stretch>
        </p:blipFill>
        <p:spPr>
          <a:xfrm>
            <a:off x="886110" y="3522646"/>
            <a:ext cx="2345132" cy="3310164"/>
          </a:xfrm>
          <a:prstGeom prst="rect">
            <a:avLst/>
          </a:prstGeom>
          <a:ln>
            <a:solidFill>
              <a:schemeClr val="tx1"/>
            </a:solidFill>
          </a:ln>
        </p:spPr>
      </p:pic>
      <p:pic>
        <p:nvPicPr>
          <p:cNvPr id="5" name="Picture 4">
            <a:extLst>
              <a:ext uri="{FF2B5EF4-FFF2-40B4-BE49-F238E27FC236}">
                <a16:creationId xmlns:a16="http://schemas.microsoft.com/office/drawing/2014/main" id="{29DB2B97-8192-0E40-99C7-3097B6EA6562}"/>
              </a:ext>
            </a:extLst>
          </p:cNvPr>
          <p:cNvPicPr>
            <a:picLocks noChangeAspect="1"/>
          </p:cNvPicPr>
          <p:nvPr/>
        </p:nvPicPr>
        <p:blipFill>
          <a:blip r:embed="rId4"/>
          <a:stretch>
            <a:fillRect/>
          </a:stretch>
        </p:blipFill>
        <p:spPr>
          <a:xfrm>
            <a:off x="9253828" y="3454885"/>
            <a:ext cx="1799540" cy="3310164"/>
          </a:xfrm>
          <a:prstGeom prst="rect">
            <a:avLst/>
          </a:prstGeom>
          <a:ln>
            <a:solidFill>
              <a:schemeClr val="tx1"/>
            </a:solidFill>
          </a:ln>
        </p:spPr>
      </p:pic>
      <p:sp>
        <p:nvSpPr>
          <p:cNvPr id="6" name="Rectangle 5">
            <a:extLst>
              <a:ext uri="{FF2B5EF4-FFF2-40B4-BE49-F238E27FC236}">
                <a16:creationId xmlns:a16="http://schemas.microsoft.com/office/drawing/2014/main" id="{116F2633-78CD-0644-93A0-12491C026F11}"/>
              </a:ext>
            </a:extLst>
          </p:cNvPr>
          <p:cNvSpPr/>
          <p:nvPr/>
        </p:nvSpPr>
        <p:spPr>
          <a:xfrm>
            <a:off x="523658" y="1618519"/>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1</a:t>
            </a:r>
          </a:p>
        </p:txBody>
      </p:sp>
      <p:sp>
        <p:nvSpPr>
          <p:cNvPr id="7" name="Rectangle 6">
            <a:extLst>
              <a:ext uri="{FF2B5EF4-FFF2-40B4-BE49-F238E27FC236}">
                <a16:creationId xmlns:a16="http://schemas.microsoft.com/office/drawing/2014/main" id="{933CEFD8-B964-F54E-BC2B-2CFB50B06F25}"/>
              </a:ext>
            </a:extLst>
          </p:cNvPr>
          <p:cNvSpPr/>
          <p:nvPr/>
        </p:nvSpPr>
        <p:spPr>
          <a:xfrm>
            <a:off x="523657" y="3517663"/>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1</a:t>
            </a:r>
          </a:p>
        </p:txBody>
      </p:sp>
      <p:sp>
        <p:nvSpPr>
          <p:cNvPr id="8" name="Rectangle 7">
            <a:extLst>
              <a:ext uri="{FF2B5EF4-FFF2-40B4-BE49-F238E27FC236}">
                <a16:creationId xmlns:a16="http://schemas.microsoft.com/office/drawing/2014/main" id="{78368A0A-00F0-3A4C-991C-6C467A75B898}"/>
              </a:ext>
            </a:extLst>
          </p:cNvPr>
          <p:cNvSpPr/>
          <p:nvPr/>
        </p:nvSpPr>
        <p:spPr>
          <a:xfrm>
            <a:off x="523656" y="2568091"/>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2</a:t>
            </a:r>
          </a:p>
        </p:txBody>
      </p:sp>
      <p:sp>
        <p:nvSpPr>
          <p:cNvPr id="9" name="Rectangle 8">
            <a:extLst>
              <a:ext uri="{FF2B5EF4-FFF2-40B4-BE49-F238E27FC236}">
                <a16:creationId xmlns:a16="http://schemas.microsoft.com/office/drawing/2014/main" id="{7268A3E0-5C8A-544D-B55E-006FF67D9658}"/>
              </a:ext>
            </a:extLst>
          </p:cNvPr>
          <p:cNvSpPr/>
          <p:nvPr/>
        </p:nvSpPr>
        <p:spPr>
          <a:xfrm>
            <a:off x="8895568" y="3512379"/>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2</a:t>
            </a:r>
          </a:p>
        </p:txBody>
      </p:sp>
    </p:spTree>
    <p:extLst>
      <p:ext uri="{BB962C8B-B14F-4D97-AF65-F5344CB8AC3E}">
        <p14:creationId xmlns:p14="http://schemas.microsoft.com/office/powerpoint/2010/main" val="3321692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64A8-8376-5346-9386-F4BD40E83593}"/>
              </a:ext>
            </a:extLst>
          </p:cNvPr>
          <p:cNvSpPr txBox="1">
            <a:spLocks/>
          </p:cNvSpPr>
          <p:nvPr/>
        </p:nvSpPr>
        <p:spPr>
          <a:xfrm>
            <a:off x="-284871" y="89315"/>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Bulk Upload from CSV File into DB Table</a:t>
            </a:r>
          </a:p>
        </p:txBody>
      </p:sp>
      <p:pic>
        <p:nvPicPr>
          <p:cNvPr id="3" name="Picture 2">
            <a:extLst>
              <a:ext uri="{FF2B5EF4-FFF2-40B4-BE49-F238E27FC236}">
                <a16:creationId xmlns:a16="http://schemas.microsoft.com/office/drawing/2014/main" id="{11625DF1-2DA4-9241-B607-F41430B1DE18}"/>
              </a:ext>
            </a:extLst>
          </p:cNvPr>
          <p:cNvPicPr>
            <a:picLocks noChangeAspect="1"/>
          </p:cNvPicPr>
          <p:nvPr/>
        </p:nvPicPr>
        <p:blipFill>
          <a:blip r:embed="rId2"/>
          <a:stretch>
            <a:fillRect/>
          </a:stretch>
        </p:blipFill>
        <p:spPr>
          <a:xfrm>
            <a:off x="148773" y="463212"/>
            <a:ext cx="6359072" cy="3754434"/>
          </a:xfrm>
          <a:prstGeom prst="rect">
            <a:avLst/>
          </a:prstGeom>
          <a:ln>
            <a:solidFill>
              <a:schemeClr val="tx1"/>
            </a:solidFill>
          </a:ln>
        </p:spPr>
      </p:pic>
      <p:pic>
        <p:nvPicPr>
          <p:cNvPr id="4" name="Picture 3">
            <a:extLst>
              <a:ext uri="{FF2B5EF4-FFF2-40B4-BE49-F238E27FC236}">
                <a16:creationId xmlns:a16="http://schemas.microsoft.com/office/drawing/2014/main" id="{3019793A-B637-104B-A977-0BE698A14051}"/>
              </a:ext>
            </a:extLst>
          </p:cNvPr>
          <p:cNvPicPr>
            <a:picLocks noChangeAspect="1"/>
          </p:cNvPicPr>
          <p:nvPr/>
        </p:nvPicPr>
        <p:blipFill>
          <a:blip r:embed="rId3"/>
          <a:stretch>
            <a:fillRect/>
          </a:stretch>
        </p:blipFill>
        <p:spPr>
          <a:xfrm>
            <a:off x="205015" y="4457665"/>
            <a:ext cx="4639129" cy="2191248"/>
          </a:xfrm>
          <a:prstGeom prst="rect">
            <a:avLst/>
          </a:prstGeom>
          <a:ln>
            <a:solidFill>
              <a:schemeClr val="tx1"/>
            </a:solidFill>
          </a:ln>
        </p:spPr>
      </p:pic>
      <p:pic>
        <p:nvPicPr>
          <p:cNvPr id="6" name="Graphic 5" descr="Arrow: Rotate right">
            <a:extLst>
              <a:ext uri="{FF2B5EF4-FFF2-40B4-BE49-F238E27FC236}">
                <a16:creationId xmlns:a16="http://schemas.microsoft.com/office/drawing/2014/main" id="{9A71ECE9-2EA8-DD4E-8AB6-08BBD1E82F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4921641" y="4424339"/>
            <a:ext cx="466818" cy="466818"/>
          </a:xfrm>
          <a:prstGeom prst="rect">
            <a:avLst/>
          </a:prstGeom>
        </p:spPr>
      </p:pic>
      <p:pic>
        <p:nvPicPr>
          <p:cNvPr id="7" name="Picture 6">
            <a:extLst>
              <a:ext uri="{FF2B5EF4-FFF2-40B4-BE49-F238E27FC236}">
                <a16:creationId xmlns:a16="http://schemas.microsoft.com/office/drawing/2014/main" id="{C30598E6-4676-9D4C-8A41-5BD5EC1E37FB}"/>
              </a:ext>
            </a:extLst>
          </p:cNvPr>
          <p:cNvPicPr>
            <a:picLocks noChangeAspect="1"/>
          </p:cNvPicPr>
          <p:nvPr/>
        </p:nvPicPr>
        <p:blipFill>
          <a:blip r:embed="rId6"/>
          <a:stretch>
            <a:fillRect/>
          </a:stretch>
        </p:blipFill>
        <p:spPr>
          <a:xfrm>
            <a:off x="7044902" y="586012"/>
            <a:ext cx="3193938" cy="1754417"/>
          </a:xfrm>
          <a:prstGeom prst="rect">
            <a:avLst/>
          </a:prstGeom>
          <a:ln>
            <a:solidFill>
              <a:schemeClr val="tx1"/>
            </a:solidFill>
          </a:ln>
        </p:spPr>
      </p:pic>
      <p:sp>
        <p:nvSpPr>
          <p:cNvPr id="8" name="Rectangle 7">
            <a:extLst>
              <a:ext uri="{FF2B5EF4-FFF2-40B4-BE49-F238E27FC236}">
                <a16:creationId xmlns:a16="http://schemas.microsoft.com/office/drawing/2014/main" id="{5952CBC2-D1EA-0847-A998-F02B599CB51F}"/>
              </a:ext>
            </a:extLst>
          </p:cNvPr>
          <p:cNvSpPr/>
          <p:nvPr/>
        </p:nvSpPr>
        <p:spPr>
          <a:xfrm>
            <a:off x="6623973" y="2460170"/>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1</a:t>
            </a:r>
          </a:p>
        </p:txBody>
      </p:sp>
      <p:sp>
        <p:nvSpPr>
          <p:cNvPr id="9" name="Rectangle 8">
            <a:extLst>
              <a:ext uri="{FF2B5EF4-FFF2-40B4-BE49-F238E27FC236}">
                <a16:creationId xmlns:a16="http://schemas.microsoft.com/office/drawing/2014/main" id="{2A784822-91DD-AE4C-9423-990763AC5CC0}"/>
              </a:ext>
            </a:extLst>
          </p:cNvPr>
          <p:cNvSpPr/>
          <p:nvPr/>
        </p:nvSpPr>
        <p:spPr>
          <a:xfrm>
            <a:off x="2172637" y="1075664"/>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1</a:t>
            </a:r>
          </a:p>
        </p:txBody>
      </p:sp>
      <p:sp>
        <p:nvSpPr>
          <p:cNvPr id="10" name="Rectangle 9">
            <a:extLst>
              <a:ext uri="{FF2B5EF4-FFF2-40B4-BE49-F238E27FC236}">
                <a16:creationId xmlns:a16="http://schemas.microsoft.com/office/drawing/2014/main" id="{E0CA8D37-DD88-AE45-B121-A7307D282B64}"/>
              </a:ext>
            </a:extLst>
          </p:cNvPr>
          <p:cNvSpPr/>
          <p:nvPr/>
        </p:nvSpPr>
        <p:spPr>
          <a:xfrm>
            <a:off x="6623973" y="2884713"/>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2</a:t>
            </a:r>
          </a:p>
        </p:txBody>
      </p:sp>
      <p:sp>
        <p:nvSpPr>
          <p:cNvPr id="11" name="Rectangle 10">
            <a:extLst>
              <a:ext uri="{FF2B5EF4-FFF2-40B4-BE49-F238E27FC236}">
                <a16:creationId xmlns:a16="http://schemas.microsoft.com/office/drawing/2014/main" id="{A3F035E0-CB4A-7C48-9845-678D9470D647}"/>
              </a:ext>
            </a:extLst>
          </p:cNvPr>
          <p:cNvSpPr/>
          <p:nvPr/>
        </p:nvSpPr>
        <p:spPr>
          <a:xfrm>
            <a:off x="3023508" y="1495876"/>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2</a:t>
            </a:r>
          </a:p>
        </p:txBody>
      </p:sp>
      <p:sp>
        <p:nvSpPr>
          <p:cNvPr id="12" name="Rectangle 11">
            <a:extLst>
              <a:ext uri="{FF2B5EF4-FFF2-40B4-BE49-F238E27FC236}">
                <a16:creationId xmlns:a16="http://schemas.microsoft.com/office/drawing/2014/main" id="{489039B9-47B5-6D47-A3A6-8EBE5EE5A69E}"/>
              </a:ext>
            </a:extLst>
          </p:cNvPr>
          <p:cNvSpPr/>
          <p:nvPr/>
        </p:nvSpPr>
        <p:spPr>
          <a:xfrm>
            <a:off x="4279947" y="2152393"/>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3</a:t>
            </a:r>
          </a:p>
        </p:txBody>
      </p:sp>
      <p:sp>
        <p:nvSpPr>
          <p:cNvPr id="13" name="Rectangle 12">
            <a:extLst>
              <a:ext uri="{FF2B5EF4-FFF2-40B4-BE49-F238E27FC236}">
                <a16:creationId xmlns:a16="http://schemas.microsoft.com/office/drawing/2014/main" id="{C3F10707-28C8-7349-9E48-738D4449510E}"/>
              </a:ext>
            </a:extLst>
          </p:cNvPr>
          <p:cNvSpPr/>
          <p:nvPr/>
        </p:nvSpPr>
        <p:spPr>
          <a:xfrm>
            <a:off x="6623973" y="3309256"/>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3</a:t>
            </a:r>
          </a:p>
        </p:txBody>
      </p:sp>
      <p:sp>
        <p:nvSpPr>
          <p:cNvPr id="14" name="Rectangle 13">
            <a:extLst>
              <a:ext uri="{FF2B5EF4-FFF2-40B4-BE49-F238E27FC236}">
                <a16:creationId xmlns:a16="http://schemas.microsoft.com/office/drawing/2014/main" id="{3A77316C-1405-234D-92BA-7A87BEE6AD7A}"/>
              </a:ext>
            </a:extLst>
          </p:cNvPr>
          <p:cNvSpPr/>
          <p:nvPr/>
        </p:nvSpPr>
        <p:spPr>
          <a:xfrm>
            <a:off x="6623973" y="3733799"/>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4</a:t>
            </a:r>
          </a:p>
        </p:txBody>
      </p:sp>
      <p:sp>
        <p:nvSpPr>
          <p:cNvPr id="15" name="Rectangle 14">
            <a:extLst>
              <a:ext uri="{FF2B5EF4-FFF2-40B4-BE49-F238E27FC236}">
                <a16:creationId xmlns:a16="http://schemas.microsoft.com/office/drawing/2014/main" id="{CBDF8A83-31F8-2940-B881-FCBD1D3D9989}"/>
              </a:ext>
            </a:extLst>
          </p:cNvPr>
          <p:cNvSpPr/>
          <p:nvPr/>
        </p:nvSpPr>
        <p:spPr>
          <a:xfrm>
            <a:off x="3675774" y="2767947"/>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4</a:t>
            </a:r>
          </a:p>
        </p:txBody>
      </p:sp>
      <p:sp>
        <p:nvSpPr>
          <p:cNvPr id="16" name="Rectangle 15">
            <a:extLst>
              <a:ext uri="{FF2B5EF4-FFF2-40B4-BE49-F238E27FC236}">
                <a16:creationId xmlns:a16="http://schemas.microsoft.com/office/drawing/2014/main" id="{C7B465B0-219F-6447-8201-E6E7217684DC}"/>
              </a:ext>
            </a:extLst>
          </p:cNvPr>
          <p:cNvSpPr/>
          <p:nvPr/>
        </p:nvSpPr>
        <p:spPr>
          <a:xfrm>
            <a:off x="6623973" y="4149888"/>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5</a:t>
            </a:r>
          </a:p>
        </p:txBody>
      </p:sp>
      <p:sp>
        <p:nvSpPr>
          <p:cNvPr id="17" name="Rectangle 16">
            <a:extLst>
              <a:ext uri="{FF2B5EF4-FFF2-40B4-BE49-F238E27FC236}">
                <a16:creationId xmlns:a16="http://schemas.microsoft.com/office/drawing/2014/main" id="{872DF637-30A4-FB43-AB49-415DCDA67107}"/>
              </a:ext>
            </a:extLst>
          </p:cNvPr>
          <p:cNvSpPr/>
          <p:nvPr/>
        </p:nvSpPr>
        <p:spPr>
          <a:xfrm>
            <a:off x="2979936" y="3001479"/>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5</a:t>
            </a:r>
          </a:p>
        </p:txBody>
      </p:sp>
      <p:sp>
        <p:nvSpPr>
          <p:cNvPr id="18" name="Rectangle 17">
            <a:extLst>
              <a:ext uri="{FF2B5EF4-FFF2-40B4-BE49-F238E27FC236}">
                <a16:creationId xmlns:a16="http://schemas.microsoft.com/office/drawing/2014/main" id="{D6D3C0F7-6D8E-E14B-ADBF-BBDA25EA01B2}"/>
              </a:ext>
            </a:extLst>
          </p:cNvPr>
          <p:cNvSpPr/>
          <p:nvPr/>
        </p:nvSpPr>
        <p:spPr>
          <a:xfrm>
            <a:off x="6623973" y="4583380"/>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6</a:t>
            </a:r>
          </a:p>
        </p:txBody>
      </p:sp>
      <p:sp>
        <p:nvSpPr>
          <p:cNvPr id="19" name="Rectangle 18">
            <a:extLst>
              <a:ext uri="{FF2B5EF4-FFF2-40B4-BE49-F238E27FC236}">
                <a16:creationId xmlns:a16="http://schemas.microsoft.com/office/drawing/2014/main" id="{72212915-C6CF-BB46-A1B3-9E248F347BD8}"/>
              </a:ext>
            </a:extLst>
          </p:cNvPr>
          <p:cNvSpPr/>
          <p:nvPr/>
        </p:nvSpPr>
        <p:spPr>
          <a:xfrm>
            <a:off x="3986034" y="3426022"/>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6</a:t>
            </a:r>
          </a:p>
        </p:txBody>
      </p:sp>
      <p:sp>
        <p:nvSpPr>
          <p:cNvPr id="20" name="Rectangle 19">
            <a:extLst>
              <a:ext uri="{FF2B5EF4-FFF2-40B4-BE49-F238E27FC236}">
                <a16:creationId xmlns:a16="http://schemas.microsoft.com/office/drawing/2014/main" id="{9E994132-EDA5-7A45-9692-E295A79F0AF9}"/>
              </a:ext>
            </a:extLst>
          </p:cNvPr>
          <p:cNvSpPr/>
          <p:nvPr/>
        </p:nvSpPr>
        <p:spPr>
          <a:xfrm>
            <a:off x="6623973" y="5019303"/>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7</a:t>
            </a:r>
          </a:p>
        </p:txBody>
      </p:sp>
      <p:sp>
        <p:nvSpPr>
          <p:cNvPr id="21" name="Rectangle 20">
            <a:extLst>
              <a:ext uri="{FF2B5EF4-FFF2-40B4-BE49-F238E27FC236}">
                <a16:creationId xmlns:a16="http://schemas.microsoft.com/office/drawing/2014/main" id="{E8413596-7D14-9148-9AF3-92145F520E38}"/>
              </a:ext>
            </a:extLst>
          </p:cNvPr>
          <p:cNvSpPr/>
          <p:nvPr/>
        </p:nvSpPr>
        <p:spPr>
          <a:xfrm>
            <a:off x="606820" y="3617033"/>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7</a:t>
            </a:r>
          </a:p>
        </p:txBody>
      </p:sp>
      <p:sp>
        <p:nvSpPr>
          <p:cNvPr id="22" name="Rectangle 21">
            <a:extLst>
              <a:ext uri="{FF2B5EF4-FFF2-40B4-BE49-F238E27FC236}">
                <a16:creationId xmlns:a16="http://schemas.microsoft.com/office/drawing/2014/main" id="{F8508104-DC4B-DE4A-8C41-D4EE3CCA2B08}"/>
              </a:ext>
            </a:extLst>
          </p:cNvPr>
          <p:cNvSpPr/>
          <p:nvPr/>
        </p:nvSpPr>
        <p:spPr>
          <a:xfrm>
            <a:off x="6623973" y="5452795"/>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8</a:t>
            </a:r>
          </a:p>
        </p:txBody>
      </p:sp>
      <p:sp>
        <p:nvSpPr>
          <p:cNvPr id="23" name="Rectangle 22">
            <a:extLst>
              <a:ext uri="{FF2B5EF4-FFF2-40B4-BE49-F238E27FC236}">
                <a16:creationId xmlns:a16="http://schemas.microsoft.com/office/drawing/2014/main" id="{D9B339E5-0790-5D42-BF1A-D6D0C661B571}"/>
              </a:ext>
            </a:extLst>
          </p:cNvPr>
          <p:cNvSpPr/>
          <p:nvPr/>
        </p:nvSpPr>
        <p:spPr>
          <a:xfrm>
            <a:off x="4002378" y="3842111"/>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8</a:t>
            </a:r>
          </a:p>
        </p:txBody>
      </p:sp>
      <p:sp>
        <p:nvSpPr>
          <p:cNvPr id="24" name="Rectangle 23">
            <a:extLst>
              <a:ext uri="{FF2B5EF4-FFF2-40B4-BE49-F238E27FC236}">
                <a16:creationId xmlns:a16="http://schemas.microsoft.com/office/drawing/2014/main" id="{0583EC50-E12A-684C-9137-17FF626EC7EB}"/>
              </a:ext>
            </a:extLst>
          </p:cNvPr>
          <p:cNvSpPr/>
          <p:nvPr/>
        </p:nvSpPr>
        <p:spPr>
          <a:xfrm>
            <a:off x="6623973" y="6052332"/>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9</a:t>
            </a:r>
          </a:p>
        </p:txBody>
      </p:sp>
      <p:sp>
        <p:nvSpPr>
          <p:cNvPr id="25" name="Rectangle 24">
            <a:extLst>
              <a:ext uri="{FF2B5EF4-FFF2-40B4-BE49-F238E27FC236}">
                <a16:creationId xmlns:a16="http://schemas.microsoft.com/office/drawing/2014/main" id="{BF9210AD-33C8-7846-8D00-494E8F057449}"/>
              </a:ext>
            </a:extLst>
          </p:cNvPr>
          <p:cNvSpPr/>
          <p:nvPr/>
        </p:nvSpPr>
        <p:spPr>
          <a:xfrm>
            <a:off x="421732" y="4424339"/>
            <a:ext cx="304801" cy="307777"/>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400" b="0" cap="none" spc="0" dirty="0">
                <a:ln w="0"/>
                <a:solidFill>
                  <a:srgbClr val="0432FF"/>
                </a:solidFill>
                <a:effectLst>
                  <a:outerShdw blurRad="38100" dist="19050" dir="2700000" algn="tl" rotWithShape="0">
                    <a:schemeClr val="dk1">
                      <a:alpha val="40000"/>
                    </a:schemeClr>
                  </a:outerShdw>
                </a:effectLst>
              </a:rPr>
              <a:t>9</a:t>
            </a:r>
          </a:p>
        </p:txBody>
      </p:sp>
      <p:sp>
        <p:nvSpPr>
          <p:cNvPr id="26" name="TextBox 25">
            <a:extLst>
              <a:ext uri="{FF2B5EF4-FFF2-40B4-BE49-F238E27FC236}">
                <a16:creationId xmlns:a16="http://schemas.microsoft.com/office/drawing/2014/main" id="{7C8181FD-143D-FA43-9AEF-2FDFE6DD5520}"/>
              </a:ext>
            </a:extLst>
          </p:cNvPr>
          <p:cNvSpPr txBox="1"/>
          <p:nvPr/>
        </p:nvSpPr>
        <p:spPr>
          <a:xfrm>
            <a:off x="7081247" y="2483253"/>
            <a:ext cx="4495800" cy="261610"/>
          </a:xfrm>
          <a:prstGeom prst="rect">
            <a:avLst/>
          </a:prstGeom>
          <a:noFill/>
        </p:spPr>
        <p:txBody>
          <a:bodyPr wrap="square" rtlCol="0">
            <a:spAutoFit/>
          </a:bodyPr>
          <a:lstStyle/>
          <a:p>
            <a:r>
              <a:rPr lang="en-US" sz="1100" dirty="0"/>
              <a:t>Create variable “</a:t>
            </a:r>
            <a:r>
              <a:rPr lang="en-US" sz="1100" dirty="0">
                <a:solidFill>
                  <a:srgbClr val="0432FF"/>
                </a:solidFill>
              </a:rPr>
              <a:t>my_db</a:t>
            </a:r>
            <a:r>
              <a:rPr lang="en-US" sz="1100" dirty="0"/>
              <a:t>” which represents  our db</a:t>
            </a:r>
          </a:p>
        </p:txBody>
      </p:sp>
      <p:sp>
        <p:nvSpPr>
          <p:cNvPr id="27" name="TextBox 26">
            <a:extLst>
              <a:ext uri="{FF2B5EF4-FFF2-40B4-BE49-F238E27FC236}">
                <a16:creationId xmlns:a16="http://schemas.microsoft.com/office/drawing/2014/main" id="{76832706-FFDA-8541-B518-784275E77731}"/>
              </a:ext>
            </a:extLst>
          </p:cNvPr>
          <p:cNvSpPr txBox="1"/>
          <p:nvPr/>
        </p:nvSpPr>
        <p:spPr>
          <a:xfrm>
            <a:off x="7081247" y="2823157"/>
            <a:ext cx="4773293" cy="430887"/>
          </a:xfrm>
          <a:prstGeom prst="rect">
            <a:avLst/>
          </a:prstGeom>
          <a:noFill/>
        </p:spPr>
        <p:txBody>
          <a:bodyPr wrap="square" rtlCol="0">
            <a:spAutoFit/>
          </a:bodyPr>
          <a:lstStyle/>
          <a:p>
            <a:r>
              <a:rPr lang="en-US" sz="1100" dirty="0"/>
              <a:t>Create variable “</a:t>
            </a:r>
            <a:r>
              <a:rPr lang="en-US" sz="1100" dirty="0">
                <a:solidFill>
                  <a:srgbClr val="0432FF"/>
                </a:solidFill>
              </a:rPr>
              <a:t>upload file</a:t>
            </a:r>
            <a:r>
              <a:rPr lang="en-US" sz="1100" dirty="0"/>
              <a:t>” which represents  the CSV we will upload to our DB</a:t>
            </a:r>
          </a:p>
        </p:txBody>
      </p:sp>
      <p:sp>
        <p:nvSpPr>
          <p:cNvPr id="28" name="TextBox 27">
            <a:extLst>
              <a:ext uri="{FF2B5EF4-FFF2-40B4-BE49-F238E27FC236}">
                <a16:creationId xmlns:a16="http://schemas.microsoft.com/office/drawing/2014/main" id="{F9916DB5-8F54-6E49-AD93-ABCE43CB73C3}"/>
              </a:ext>
            </a:extLst>
          </p:cNvPr>
          <p:cNvSpPr txBox="1"/>
          <p:nvPr/>
        </p:nvSpPr>
        <p:spPr>
          <a:xfrm>
            <a:off x="7081247" y="3254044"/>
            <a:ext cx="4773293" cy="430887"/>
          </a:xfrm>
          <a:prstGeom prst="rect">
            <a:avLst/>
          </a:prstGeom>
          <a:noFill/>
        </p:spPr>
        <p:txBody>
          <a:bodyPr wrap="square" rtlCol="0">
            <a:spAutoFit/>
          </a:bodyPr>
          <a:lstStyle/>
          <a:p>
            <a:r>
              <a:rPr lang="en-US" sz="1100" dirty="0"/>
              <a:t>Create variable “</a:t>
            </a:r>
            <a:r>
              <a:rPr lang="en-US" sz="1100" dirty="0" err="1">
                <a:solidFill>
                  <a:srgbClr val="0432FF"/>
                </a:solidFill>
              </a:rPr>
              <a:t>SQL_statement</a:t>
            </a:r>
            <a:r>
              <a:rPr lang="en-US" sz="1100" dirty="0"/>
              <a:t>” which represents  the insert statement we will use in our “</a:t>
            </a:r>
            <a:r>
              <a:rPr lang="en-US" sz="1100" dirty="0">
                <a:solidFill>
                  <a:srgbClr val="0432FF"/>
                </a:solidFill>
              </a:rPr>
              <a:t>executemany</a:t>
            </a:r>
            <a:r>
              <a:rPr lang="en-US" sz="1100" dirty="0"/>
              <a:t>” function</a:t>
            </a:r>
          </a:p>
        </p:txBody>
      </p:sp>
      <p:sp>
        <p:nvSpPr>
          <p:cNvPr id="29" name="TextBox 28">
            <a:extLst>
              <a:ext uri="{FF2B5EF4-FFF2-40B4-BE49-F238E27FC236}">
                <a16:creationId xmlns:a16="http://schemas.microsoft.com/office/drawing/2014/main" id="{DAE9F802-2DCA-5844-8BCD-03E82349A508}"/>
              </a:ext>
            </a:extLst>
          </p:cNvPr>
          <p:cNvSpPr txBox="1"/>
          <p:nvPr/>
        </p:nvSpPr>
        <p:spPr>
          <a:xfrm>
            <a:off x="7081247" y="3684931"/>
            <a:ext cx="4773293" cy="430887"/>
          </a:xfrm>
          <a:prstGeom prst="rect">
            <a:avLst/>
          </a:prstGeom>
          <a:noFill/>
        </p:spPr>
        <p:txBody>
          <a:bodyPr wrap="square" rtlCol="0">
            <a:spAutoFit/>
          </a:bodyPr>
          <a:lstStyle/>
          <a:p>
            <a:r>
              <a:rPr lang="en-US" sz="1100" dirty="0"/>
              <a:t>Our context manager that we will use to read our CSV file and store in the variable “</a:t>
            </a:r>
            <a:r>
              <a:rPr lang="en-US" sz="1100" dirty="0">
                <a:solidFill>
                  <a:srgbClr val="0432FF"/>
                </a:solidFill>
              </a:rPr>
              <a:t>upload</a:t>
            </a:r>
            <a:r>
              <a:rPr lang="en-US" sz="1100" dirty="0"/>
              <a:t>”</a:t>
            </a:r>
          </a:p>
        </p:txBody>
      </p:sp>
      <p:sp>
        <p:nvSpPr>
          <p:cNvPr id="30" name="TextBox 29">
            <a:extLst>
              <a:ext uri="{FF2B5EF4-FFF2-40B4-BE49-F238E27FC236}">
                <a16:creationId xmlns:a16="http://schemas.microsoft.com/office/drawing/2014/main" id="{8533F599-95E5-5745-A335-2D0CFAB95E20}"/>
              </a:ext>
            </a:extLst>
          </p:cNvPr>
          <p:cNvSpPr txBox="1"/>
          <p:nvPr/>
        </p:nvSpPr>
        <p:spPr>
          <a:xfrm>
            <a:off x="7081247" y="4115818"/>
            <a:ext cx="4773293" cy="430887"/>
          </a:xfrm>
          <a:prstGeom prst="rect">
            <a:avLst/>
          </a:prstGeom>
          <a:noFill/>
        </p:spPr>
        <p:txBody>
          <a:bodyPr wrap="square" rtlCol="0">
            <a:spAutoFit/>
          </a:bodyPr>
          <a:lstStyle/>
          <a:p>
            <a:r>
              <a:rPr lang="en-US" sz="1100" dirty="0"/>
              <a:t>Create the “</a:t>
            </a:r>
            <a:r>
              <a:rPr lang="en-US" sz="1100" dirty="0">
                <a:solidFill>
                  <a:srgbClr val="0432FF"/>
                </a:solidFill>
              </a:rPr>
              <a:t>reader</a:t>
            </a:r>
            <a:r>
              <a:rPr lang="en-US" sz="1100" dirty="0"/>
              <a:t>” object which is what we will pass as the 2</a:t>
            </a:r>
            <a:r>
              <a:rPr lang="en-US" sz="1100" baseline="30000" dirty="0"/>
              <a:t>nd</a:t>
            </a:r>
            <a:r>
              <a:rPr lang="en-US" sz="1100" dirty="0"/>
              <a:t> argument to our “</a:t>
            </a:r>
            <a:r>
              <a:rPr lang="en-US" sz="1100" dirty="0">
                <a:solidFill>
                  <a:srgbClr val="0432FF"/>
                </a:solidFill>
              </a:rPr>
              <a:t>executemany</a:t>
            </a:r>
            <a:r>
              <a:rPr lang="en-US" sz="1100" dirty="0"/>
              <a:t>” function</a:t>
            </a:r>
          </a:p>
        </p:txBody>
      </p:sp>
      <p:sp>
        <p:nvSpPr>
          <p:cNvPr id="31" name="TextBox 30">
            <a:extLst>
              <a:ext uri="{FF2B5EF4-FFF2-40B4-BE49-F238E27FC236}">
                <a16:creationId xmlns:a16="http://schemas.microsoft.com/office/drawing/2014/main" id="{54E98213-4D52-2247-96DC-2F274DEDF9B1}"/>
              </a:ext>
            </a:extLst>
          </p:cNvPr>
          <p:cNvSpPr txBox="1"/>
          <p:nvPr/>
        </p:nvSpPr>
        <p:spPr>
          <a:xfrm>
            <a:off x="7081247" y="4550444"/>
            <a:ext cx="4773293" cy="430887"/>
          </a:xfrm>
          <a:prstGeom prst="rect">
            <a:avLst/>
          </a:prstGeom>
          <a:noFill/>
        </p:spPr>
        <p:txBody>
          <a:bodyPr wrap="square" rtlCol="0">
            <a:spAutoFit/>
          </a:bodyPr>
          <a:lstStyle/>
          <a:p>
            <a:r>
              <a:rPr lang="en-US" sz="1100" dirty="0"/>
              <a:t>Our second context manager, inside our first, where we will connect to our database passing in the variable “</a:t>
            </a:r>
            <a:r>
              <a:rPr lang="en-US" sz="1100" dirty="0">
                <a:solidFill>
                  <a:srgbClr val="0432FF"/>
                </a:solidFill>
              </a:rPr>
              <a:t>my_db</a:t>
            </a:r>
            <a:r>
              <a:rPr lang="en-US" sz="1100" dirty="0"/>
              <a:t>”</a:t>
            </a:r>
          </a:p>
        </p:txBody>
      </p:sp>
      <p:sp>
        <p:nvSpPr>
          <p:cNvPr id="32" name="TextBox 31">
            <a:extLst>
              <a:ext uri="{FF2B5EF4-FFF2-40B4-BE49-F238E27FC236}">
                <a16:creationId xmlns:a16="http://schemas.microsoft.com/office/drawing/2014/main" id="{4C2B492A-A0C7-8743-9833-0D91444C4C49}"/>
              </a:ext>
            </a:extLst>
          </p:cNvPr>
          <p:cNvSpPr txBox="1"/>
          <p:nvPr/>
        </p:nvSpPr>
        <p:spPr>
          <a:xfrm>
            <a:off x="7081247" y="5065470"/>
            <a:ext cx="4773293" cy="261610"/>
          </a:xfrm>
          <a:prstGeom prst="rect">
            <a:avLst/>
          </a:prstGeom>
          <a:noFill/>
        </p:spPr>
        <p:txBody>
          <a:bodyPr wrap="square" rtlCol="0">
            <a:spAutoFit/>
          </a:bodyPr>
          <a:lstStyle/>
          <a:p>
            <a:r>
              <a:rPr lang="en-US" sz="1100" dirty="0"/>
              <a:t>Our cursor </a:t>
            </a:r>
            <a:r>
              <a:rPr lang="en-US" sz="1100" dirty="0">
                <a:solidFill>
                  <a:srgbClr val="0432FF"/>
                </a:solidFill>
              </a:rPr>
              <a:t>c</a:t>
            </a:r>
            <a:r>
              <a:rPr lang="en-US" sz="1100" dirty="0"/>
              <a:t>, that connects to our database</a:t>
            </a:r>
          </a:p>
        </p:txBody>
      </p:sp>
      <p:sp>
        <p:nvSpPr>
          <p:cNvPr id="33" name="TextBox 32">
            <a:extLst>
              <a:ext uri="{FF2B5EF4-FFF2-40B4-BE49-F238E27FC236}">
                <a16:creationId xmlns:a16="http://schemas.microsoft.com/office/drawing/2014/main" id="{661FD6DE-44DD-3C49-A886-9D2DF57E5D0C}"/>
              </a:ext>
            </a:extLst>
          </p:cNvPr>
          <p:cNvSpPr txBox="1"/>
          <p:nvPr/>
        </p:nvSpPr>
        <p:spPr>
          <a:xfrm>
            <a:off x="7081247" y="5431326"/>
            <a:ext cx="4773293" cy="600164"/>
          </a:xfrm>
          <a:prstGeom prst="rect">
            <a:avLst/>
          </a:prstGeom>
          <a:noFill/>
        </p:spPr>
        <p:txBody>
          <a:bodyPr wrap="square" rtlCol="0">
            <a:spAutoFit/>
          </a:bodyPr>
          <a:lstStyle/>
          <a:p>
            <a:r>
              <a:rPr lang="en-US" sz="1100" dirty="0"/>
              <a:t>The </a:t>
            </a:r>
            <a:r>
              <a:rPr lang="en-US" sz="1100" dirty="0">
                <a:solidFill>
                  <a:srgbClr val="0432FF"/>
                </a:solidFill>
              </a:rPr>
              <a:t>executemany</a:t>
            </a:r>
            <a:r>
              <a:rPr lang="en-US" sz="1100" dirty="0"/>
              <a:t> function is used here to pass the SQL statement in its first position and the reader object which stores the data to be uploaded in the second position</a:t>
            </a:r>
          </a:p>
        </p:txBody>
      </p:sp>
      <p:sp>
        <p:nvSpPr>
          <p:cNvPr id="34" name="TextBox 33">
            <a:extLst>
              <a:ext uri="{FF2B5EF4-FFF2-40B4-BE49-F238E27FC236}">
                <a16:creationId xmlns:a16="http://schemas.microsoft.com/office/drawing/2014/main" id="{933F1D17-3F14-C048-A06D-56E8DA85D536}"/>
              </a:ext>
            </a:extLst>
          </p:cNvPr>
          <p:cNvSpPr txBox="1"/>
          <p:nvPr/>
        </p:nvSpPr>
        <p:spPr>
          <a:xfrm>
            <a:off x="7081247" y="6075587"/>
            <a:ext cx="4773293" cy="430887"/>
          </a:xfrm>
          <a:prstGeom prst="rect">
            <a:avLst/>
          </a:prstGeom>
          <a:noFill/>
        </p:spPr>
        <p:txBody>
          <a:bodyPr wrap="square" rtlCol="0">
            <a:spAutoFit/>
          </a:bodyPr>
          <a:lstStyle/>
          <a:p>
            <a:r>
              <a:rPr lang="en-US" sz="1100" dirty="0"/>
              <a:t>Here we run our select statement to verify that our data is in our “people” table. And it is !!!</a:t>
            </a:r>
          </a:p>
        </p:txBody>
      </p:sp>
      <p:sp>
        <p:nvSpPr>
          <p:cNvPr id="35" name="TextBox 34">
            <a:extLst>
              <a:ext uri="{FF2B5EF4-FFF2-40B4-BE49-F238E27FC236}">
                <a16:creationId xmlns:a16="http://schemas.microsoft.com/office/drawing/2014/main" id="{588CDAD6-FDCB-4E49-B9A7-FF048D1C3DA0}"/>
              </a:ext>
            </a:extLst>
          </p:cNvPr>
          <p:cNvSpPr txBox="1"/>
          <p:nvPr/>
        </p:nvSpPr>
        <p:spPr>
          <a:xfrm>
            <a:off x="10238840" y="509113"/>
            <a:ext cx="1953160" cy="738664"/>
          </a:xfrm>
          <a:prstGeom prst="rect">
            <a:avLst/>
          </a:prstGeom>
          <a:noFill/>
        </p:spPr>
        <p:txBody>
          <a:bodyPr wrap="square" rtlCol="0">
            <a:spAutoFit/>
          </a:bodyPr>
          <a:lstStyle/>
          <a:p>
            <a:r>
              <a:rPr lang="en-US" sz="1400" dirty="0"/>
              <a:t>The CSV file with the data we will upload into our DB</a:t>
            </a:r>
          </a:p>
        </p:txBody>
      </p:sp>
    </p:spTree>
    <p:extLst>
      <p:ext uri="{BB962C8B-B14F-4D97-AF65-F5344CB8AC3E}">
        <p14:creationId xmlns:p14="http://schemas.microsoft.com/office/powerpoint/2010/main" val="1571225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FA81-ED1E-D24E-8026-526C437105D2}"/>
              </a:ext>
            </a:extLst>
          </p:cNvPr>
          <p:cNvSpPr txBox="1">
            <a:spLocks/>
          </p:cNvSpPr>
          <p:nvPr/>
        </p:nvSpPr>
        <p:spPr>
          <a:xfrm>
            <a:off x="-284871" y="89315"/>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Output DB Table Data into CSV File</a:t>
            </a:r>
          </a:p>
        </p:txBody>
      </p:sp>
      <p:pic>
        <p:nvPicPr>
          <p:cNvPr id="3" name="Picture 2">
            <a:extLst>
              <a:ext uri="{FF2B5EF4-FFF2-40B4-BE49-F238E27FC236}">
                <a16:creationId xmlns:a16="http://schemas.microsoft.com/office/drawing/2014/main" id="{99F2F2AD-8AB5-D94F-A5E6-90C642783B24}"/>
              </a:ext>
            </a:extLst>
          </p:cNvPr>
          <p:cNvPicPr>
            <a:picLocks noChangeAspect="1"/>
          </p:cNvPicPr>
          <p:nvPr/>
        </p:nvPicPr>
        <p:blipFill>
          <a:blip r:embed="rId2"/>
          <a:stretch>
            <a:fillRect/>
          </a:stretch>
        </p:blipFill>
        <p:spPr>
          <a:xfrm>
            <a:off x="138777" y="866322"/>
            <a:ext cx="4679058" cy="3695699"/>
          </a:xfrm>
          <a:prstGeom prst="rect">
            <a:avLst/>
          </a:prstGeom>
          <a:ln>
            <a:solidFill>
              <a:schemeClr val="tx1"/>
            </a:solidFill>
          </a:ln>
        </p:spPr>
      </p:pic>
      <p:pic>
        <p:nvPicPr>
          <p:cNvPr id="4" name="Picture 3">
            <a:extLst>
              <a:ext uri="{FF2B5EF4-FFF2-40B4-BE49-F238E27FC236}">
                <a16:creationId xmlns:a16="http://schemas.microsoft.com/office/drawing/2014/main" id="{3A378D44-5937-834A-9C33-FC0AA6F5CFCB}"/>
              </a:ext>
            </a:extLst>
          </p:cNvPr>
          <p:cNvPicPr>
            <a:picLocks noChangeAspect="1"/>
          </p:cNvPicPr>
          <p:nvPr/>
        </p:nvPicPr>
        <p:blipFill>
          <a:blip r:embed="rId3"/>
          <a:stretch>
            <a:fillRect/>
          </a:stretch>
        </p:blipFill>
        <p:spPr>
          <a:xfrm>
            <a:off x="5623379" y="866322"/>
            <a:ext cx="5168900" cy="2120900"/>
          </a:xfrm>
          <a:prstGeom prst="rect">
            <a:avLst/>
          </a:prstGeom>
          <a:ln>
            <a:solidFill>
              <a:schemeClr val="tx1"/>
            </a:solidFill>
          </a:ln>
        </p:spPr>
      </p:pic>
      <p:sp>
        <p:nvSpPr>
          <p:cNvPr id="5" name="Rectangle 4">
            <a:extLst>
              <a:ext uri="{FF2B5EF4-FFF2-40B4-BE49-F238E27FC236}">
                <a16:creationId xmlns:a16="http://schemas.microsoft.com/office/drawing/2014/main" id="{C74A5ECB-62DE-E144-8BE3-590A632BC7CE}"/>
              </a:ext>
            </a:extLst>
          </p:cNvPr>
          <p:cNvSpPr/>
          <p:nvPr/>
        </p:nvSpPr>
        <p:spPr>
          <a:xfrm>
            <a:off x="2781316" y="1513112"/>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1</a:t>
            </a:r>
          </a:p>
        </p:txBody>
      </p:sp>
      <p:sp>
        <p:nvSpPr>
          <p:cNvPr id="6" name="TextBox 5">
            <a:extLst>
              <a:ext uri="{FF2B5EF4-FFF2-40B4-BE49-F238E27FC236}">
                <a16:creationId xmlns:a16="http://schemas.microsoft.com/office/drawing/2014/main" id="{B0C8B09D-F124-944D-8616-8BB15732E92F}"/>
              </a:ext>
            </a:extLst>
          </p:cNvPr>
          <p:cNvSpPr txBox="1"/>
          <p:nvPr/>
        </p:nvSpPr>
        <p:spPr>
          <a:xfrm>
            <a:off x="5449205" y="3133419"/>
            <a:ext cx="6307365" cy="261610"/>
          </a:xfrm>
          <a:prstGeom prst="rect">
            <a:avLst/>
          </a:prstGeom>
          <a:noFill/>
        </p:spPr>
        <p:txBody>
          <a:bodyPr wrap="square" rtlCol="0">
            <a:spAutoFit/>
          </a:bodyPr>
          <a:lstStyle/>
          <a:p>
            <a:r>
              <a:rPr lang="en-US" sz="1100" dirty="0"/>
              <a:t>Create variable “</a:t>
            </a:r>
            <a:r>
              <a:rPr lang="en-US" sz="1100" dirty="0">
                <a:solidFill>
                  <a:srgbClr val="0432FF"/>
                </a:solidFill>
              </a:rPr>
              <a:t>CSV_file </a:t>
            </a:r>
            <a:r>
              <a:rPr lang="en-US" sz="1100" dirty="0"/>
              <a:t>” which represent the CSV file we will create and write to</a:t>
            </a:r>
          </a:p>
        </p:txBody>
      </p:sp>
      <p:sp>
        <p:nvSpPr>
          <p:cNvPr id="7" name="Rectangle 6">
            <a:extLst>
              <a:ext uri="{FF2B5EF4-FFF2-40B4-BE49-F238E27FC236}">
                <a16:creationId xmlns:a16="http://schemas.microsoft.com/office/drawing/2014/main" id="{918E5991-E239-1643-987B-E467D812D919}"/>
              </a:ext>
            </a:extLst>
          </p:cNvPr>
          <p:cNvSpPr/>
          <p:nvPr/>
        </p:nvSpPr>
        <p:spPr>
          <a:xfrm>
            <a:off x="5068206" y="3110336"/>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1</a:t>
            </a:r>
          </a:p>
        </p:txBody>
      </p:sp>
      <p:sp>
        <p:nvSpPr>
          <p:cNvPr id="8" name="Rectangle 7">
            <a:extLst>
              <a:ext uri="{FF2B5EF4-FFF2-40B4-BE49-F238E27FC236}">
                <a16:creationId xmlns:a16="http://schemas.microsoft.com/office/drawing/2014/main" id="{08CC5798-355B-AA4D-9C51-84BE884DD1BE}"/>
              </a:ext>
            </a:extLst>
          </p:cNvPr>
          <p:cNvSpPr/>
          <p:nvPr/>
        </p:nvSpPr>
        <p:spPr>
          <a:xfrm>
            <a:off x="5068205" y="3495060"/>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2</a:t>
            </a:r>
          </a:p>
        </p:txBody>
      </p:sp>
      <p:sp>
        <p:nvSpPr>
          <p:cNvPr id="9" name="TextBox 8">
            <a:extLst>
              <a:ext uri="{FF2B5EF4-FFF2-40B4-BE49-F238E27FC236}">
                <a16:creationId xmlns:a16="http://schemas.microsoft.com/office/drawing/2014/main" id="{C1310950-32F6-4B49-AE04-5F5DD5EE69AB}"/>
              </a:ext>
            </a:extLst>
          </p:cNvPr>
          <p:cNvSpPr txBox="1"/>
          <p:nvPr/>
        </p:nvSpPr>
        <p:spPr>
          <a:xfrm>
            <a:off x="5460092" y="3504455"/>
            <a:ext cx="6307365" cy="261610"/>
          </a:xfrm>
          <a:prstGeom prst="rect">
            <a:avLst/>
          </a:prstGeom>
          <a:noFill/>
        </p:spPr>
        <p:txBody>
          <a:bodyPr wrap="square" rtlCol="0">
            <a:spAutoFit/>
          </a:bodyPr>
          <a:lstStyle/>
          <a:p>
            <a:r>
              <a:rPr lang="en-US" sz="1100" dirty="0"/>
              <a:t>Create variable “</a:t>
            </a:r>
            <a:r>
              <a:rPr lang="en-US" sz="1100" dirty="0">
                <a:solidFill>
                  <a:srgbClr val="0432FF"/>
                </a:solidFill>
              </a:rPr>
              <a:t>conn</a:t>
            </a:r>
            <a:r>
              <a:rPr lang="en-US" sz="1100" dirty="0"/>
              <a:t>” by which we connect to our database (‘</a:t>
            </a:r>
            <a:r>
              <a:rPr lang="en-US" sz="1100" dirty="0">
                <a:solidFill>
                  <a:srgbClr val="0432FF"/>
                </a:solidFill>
              </a:rPr>
              <a:t>first_db.db</a:t>
            </a:r>
            <a:r>
              <a:rPr lang="en-US" sz="1100" dirty="0"/>
              <a:t>”)</a:t>
            </a:r>
          </a:p>
        </p:txBody>
      </p:sp>
      <p:sp>
        <p:nvSpPr>
          <p:cNvPr id="10" name="Rectangle 9">
            <a:extLst>
              <a:ext uri="{FF2B5EF4-FFF2-40B4-BE49-F238E27FC236}">
                <a16:creationId xmlns:a16="http://schemas.microsoft.com/office/drawing/2014/main" id="{493A363D-F5CA-CC4F-8BF0-3411EEDD0B3D}"/>
              </a:ext>
            </a:extLst>
          </p:cNvPr>
          <p:cNvSpPr/>
          <p:nvPr/>
        </p:nvSpPr>
        <p:spPr>
          <a:xfrm>
            <a:off x="3184994" y="1814473"/>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2</a:t>
            </a:r>
          </a:p>
        </p:txBody>
      </p:sp>
      <p:sp>
        <p:nvSpPr>
          <p:cNvPr id="11" name="Rectangle 10">
            <a:extLst>
              <a:ext uri="{FF2B5EF4-FFF2-40B4-BE49-F238E27FC236}">
                <a16:creationId xmlns:a16="http://schemas.microsoft.com/office/drawing/2014/main" id="{86B61C2D-2859-EC48-817D-310B96850A58}"/>
              </a:ext>
            </a:extLst>
          </p:cNvPr>
          <p:cNvSpPr/>
          <p:nvPr/>
        </p:nvSpPr>
        <p:spPr>
          <a:xfrm>
            <a:off x="1704553" y="2122250"/>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3</a:t>
            </a:r>
          </a:p>
        </p:txBody>
      </p:sp>
      <p:sp>
        <p:nvSpPr>
          <p:cNvPr id="12" name="Rectangle 11">
            <a:extLst>
              <a:ext uri="{FF2B5EF4-FFF2-40B4-BE49-F238E27FC236}">
                <a16:creationId xmlns:a16="http://schemas.microsoft.com/office/drawing/2014/main" id="{7D7349FE-BCAC-294B-A2A4-659C1148E8C4}"/>
              </a:ext>
            </a:extLst>
          </p:cNvPr>
          <p:cNvSpPr/>
          <p:nvPr/>
        </p:nvSpPr>
        <p:spPr>
          <a:xfrm>
            <a:off x="5068204" y="3879784"/>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3</a:t>
            </a:r>
          </a:p>
        </p:txBody>
      </p:sp>
      <p:sp>
        <p:nvSpPr>
          <p:cNvPr id="13" name="TextBox 12">
            <a:extLst>
              <a:ext uri="{FF2B5EF4-FFF2-40B4-BE49-F238E27FC236}">
                <a16:creationId xmlns:a16="http://schemas.microsoft.com/office/drawing/2014/main" id="{D1A9CA98-E6E4-EA46-840F-ED0747567B37}"/>
              </a:ext>
            </a:extLst>
          </p:cNvPr>
          <p:cNvSpPr txBox="1"/>
          <p:nvPr/>
        </p:nvSpPr>
        <p:spPr>
          <a:xfrm>
            <a:off x="5460092" y="3906413"/>
            <a:ext cx="6307365" cy="261610"/>
          </a:xfrm>
          <a:prstGeom prst="rect">
            <a:avLst/>
          </a:prstGeom>
          <a:noFill/>
        </p:spPr>
        <p:txBody>
          <a:bodyPr wrap="square" rtlCol="0">
            <a:spAutoFit/>
          </a:bodyPr>
          <a:lstStyle/>
          <a:p>
            <a:r>
              <a:rPr lang="en-US" sz="1100" dirty="0"/>
              <a:t>Create variable “</a:t>
            </a:r>
            <a:r>
              <a:rPr lang="en-US" sz="1100" dirty="0">
                <a:solidFill>
                  <a:srgbClr val="0432FF"/>
                </a:solidFill>
              </a:rPr>
              <a:t>c</a:t>
            </a:r>
            <a:r>
              <a:rPr lang="en-US" sz="1100" dirty="0"/>
              <a:t>” which represents  our cursor</a:t>
            </a:r>
          </a:p>
        </p:txBody>
      </p:sp>
      <p:sp>
        <p:nvSpPr>
          <p:cNvPr id="14" name="Rectangle 13">
            <a:extLst>
              <a:ext uri="{FF2B5EF4-FFF2-40B4-BE49-F238E27FC236}">
                <a16:creationId xmlns:a16="http://schemas.microsoft.com/office/drawing/2014/main" id="{39B0C01E-3377-0D41-B263-8502CD77C40C}"/>
              </a:ext>
            </a:extLst>
          </p:cNvPr>
          <p:cNvSpPr/>
          <p:nvPr/>
        </p:nvSpPr>
        <p:spPr>
          <a:xfrm>
            <a:off x="1552152" y="2461169"/>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4</a:t>
            </a:r>
          </a:p>
        </p:txBody>
      </p:sp>
      <p:sp>
        <p:nvSpPr>
          <p:cNvPr id="15" name="Rectangle 14">
            <a:extLst>
              <a:ext uri="{FF2B5EF4-FFF2-40B4-BE49-F238E27FC236}">
                <a16:creationId xmlns:a16="http://schemas.microsoft.com/office/drawing/2014/main" id="{AF45DBC3-CAB5-3942-9A28-D354E7FE2BAB}"/>
              </a:ext>
            </a:extLst>
          </p:cNvPr>
          <p:cNvSpPr/>
          <p:nvPr/>
        </p:nvSpPr>
        <p:spPr>
          <a:xfrm>
            <a:off x="5068204" y="4278600"/>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4</a:t>
            </a:r>
          </a:p>
        </p:txBody>
      </p:sp>
      <p:sp>
        <p:nvSpPr>
          <p:cNvPr id="16" name="TextBox 15">
            <a:extLst>
              <a:ext uri="{FF2B5EF4-FFF2-40B4-BE49-F238E27FC236}">
                <a16:creationId xmlns:a16="http://schemas.microsoft.com/office/drawing/2014/main" id="{1EA4511F-ED3C-DB40-A335-6F130AA99500}"/>
              </a:ext>
            </a:extLst>
          </p:cNvPr>
          <p:cNvSpPr txBox="1"/>
          <p:nvPr/>
        </p:nvSpPr>
        <p:spPr>
          <a:xfrm>
            <a:off x="5460092" y="4273672"/>
            <a:ext cx="6307365" cy="261610"/>
          </a:xfrm>
          <a:prstGeom prst="rect">
            <a:avLst/>
          </a:prstGeom>
          <a:noFill/>
        </p:spPr>
        <p:txBody>
          <a:bodyPr wrap="square" rtlCol="0">
            <a:spAutoFit/>
          </a:bodyPr>
          <a:lstStyle/>
          <a:p>
            <a:r>
              <a:rPr lang="en-US" sz="1100" dirty="0"/>
              <a:t>Create variable “</a:t>
            </a:r>
            <a:r>
              <a:rPr lang="en-US" sz="1100" dirty="0">
                <a:solidFill>
                  <a:srgbClr val="0432FF"/>
                </a:solidFill>
              </a:rPr>
              <a:t>export_list</a:t>
            </a:r>
            <a:r>
              <a:rPr lang="en-US" sz="1100" dirty="0"/>
              <a:t>” which is our empty list, we will append our database data to this</a:t>
            </a:r>
          </a:p>
        </p:txBody>
      </p:sp>
      <p:sp>
        <p:nvSpPr>
          <p:cNvPr id="17" name="Rectangle 16">
            <a:extLst>
              <a:ext uri="{FF2B5EF4-FFF2-40B4-BE49-F238E27FC236}">
                <a16:creationId xmlns:a16="http://schemas.microsoft.com/office/drawing/2014/main" id="{E50CACE8-76B6-C64D-8EEC-D3DAC93E1BDF}"/>
              </a:ext>
            </a:extLst>
          </p:cNvPr>
          <p:cNvSpPr/>
          <p:nvPr/>
        </p:nvSpPr>
        <p:spPr>
          <a:xfrm>
            <a:off x="4780640" y="2711520"/>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5</a:t>
            </a:r>
          </a:p>
        </p:txBody>
      </p:sp>
      <p:sp>
        <p:nvSpPr>
          <p:cNvPr id="18" name="Rectangle 17">
            <a:extLst>
              <a:ext uri="{FF2B5EF4-FFF2-40B4-BE49-F238E27FC236}">
                <a16:creationId xmlns:a16="http://schemas.microsoft.com/office/drawing/2014/main" id="{7C49A789-3A65-FC41-B827-C14CEF8B12B5}"/>
              </a:ext>
            </a:extLst>
          </p:cNvPr>
          <p:cNvSpPr/>
          <p:nvPr/>
        </p:nvSpPr>
        <p:spPr>
          <a:xfrm>
            <a:off x="5068203" y="4710606"/>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5</a:t>
            </a:r>
          </a:p>
        </p:txBody>
      </p:sp>
      <p:sp>
        <p:nvSpPr>
          <p:cNvPr id="19" name="TextBox 18">
            <a:extLst>
              <a:ext uri="{FF2B5EF4-FFF2-40B4-BE49-F238E27FC236}">
                <a16:creationId xmlns:a16="http://schemas.microsoft.com/office/drawing/2014/main" id="{9CC6144C-CFBC-4A48-B4A5-A0D94F06191C}"/>
              </a:ext>
            </a:extLst>
          </p:cNvPr>
          <p:cNvSpPr txBox="1"/>
          <p:nvPr/>
        </p:nvSpPr>
        <p:spPr>
          <a:xfrm>
            <a:off x="5460092" y="4733689"/>
            <a:ext cx="6307365" cy="261610"/>
          </a:xfrm>
          <a:prstGeom prst="rect">
            <a:avLst/>
          </a:prstGeom>
          <a:noFill/>
        </p:spPr>
        <p:txBody>
          <a:bodyPr wrap="square" rtlCol="0">
            <a:spAutoFit/>
          </a:bodyPr>
          <a:lstStyle/>
          <a:p>
            <a:r>
              <a:rPr lang="en-US" sz="1100" dirty="0"/>
              <a:t>Create variable “</a:t>
            </a:r>
            <a:r>
              <a:rPr lang="en-US" sz="1100" dirty="0">
                <a:solidFill>
                  <a:srgbClr val="0432FF"/>
                </a:solidFill>
              </a:rPr>
              <a:t>headers</a:t>
            </a:r>
            <a:r>
              <a:rPr lang="en-US" sz="1100" dirty="0"/>
              <a:t>” which is a list that includes our  column headers for our CSV file</a:t>
            </a:r>
          </a:p>
        </p:txBody>
      </p:sp>
      <p:sp>
        <p:nvSpPr>
          <p:cNvPr id="20" name="Rectangle 19">
            <a:extLst>
              <a:ext uri="{FF2B5EF4-FFF2-40B4-BE49-F238E27FC236}">
                <a16:creationId xmlns:a16="http://schemas.microsoft.com/office/drawing/2014/main" id="{2DA876B6-7EB4-4243-8F31-9F734715E418}"/>
              </a:ext>
            </a:extLst>
          </p:cNvPr>
          <p:cNvSpPr/>
          <p:nvPr/>
        </p:nvSpPr>
        <p:spPr>
          <a:xfrm>
            <a:off x="5063665" y="5088466"/>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6</a:t>
            </a:r>
          </a:p>
        </p:txBody>
      </p:sp>
      <p:sp>
        <p:nvSpPr>
          <p:cNvPr id="21" name="Rectangle 20">
            <a:extLst>
              <a:ext uri="{FF2B5EF4-FFF2-40B4-BE49-F238E27FC236}">
                <a16:creationId xmlns:a16="http://schemas.microsoft.com/office/drawing/2014/main" id="{CBD4DE88-C0E4-324B-91C4-17F9D047B9FF}"/>
              </a:ext>
            </a:extLst>
          </p:cNvPr>
          <p:cNvSpPr/>
          <p:nvPr/>
        </p:nvSpPr>
        <p:spPr>
          <a:xfrm>
            <a:off x="119742" y="3372828"/>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6</a:t>
            </a:r>
          </a:p>
        </p:txBody>
      </p:sp>
      <p:sp>
        <p:nvSpPr>
          <p:cNvPr id="22" name="TextBox 21">
            <a:extLst>
              <a:ext uri="{FF2B5EF4-FFF2-40B4-BE49-F238E27FC236}">
                <a16:creationId xmlns:a16="http://schemas.microsoft.com/office/drawing/2014/main" id="{4F047C89-37E1-0348-9A2F-6BFD8A9DB9DC}"/>
              </a:ext>
            </a:extLst>
          </p:cNvPr>
          <p:cNvSpPr txBox="1"/>
          <p:nvPr/>
        </p:nvSpPr>
        <p:spPr>
          <a:xfrm>
            <a:off x="5449206" y="5134633"/>
            <a:ext cx="6307365" cy="430887"/>
          </a:xfrm>
          <a:prstGeom prst="rect">
            <a:avLst/>
          </a:prstGeom>
          <a:noFill/>
        </p:spPr>
        <p:txBody>
          <a:bodyPr wrap="square" rtlCol="0">
            <a:spAutoFit/>
          </a:bodyPr>
          <a:lstStyle/>
          <a:p>
            <a:r>
              <a:rPr lang="en-US" sz="1100" dirty="0"/>
              <a:t>This is our for loop through which we will execute our select statement that will return all the data from our </a:t>
            </a:r>
            <a:r>
              <a:rPr lang="en-US" sz="1100" i="1" dirty="0">
                <a:solidFill>
                  <a:srgbClr val="0432FF"/>
                </a:solidFill>
              </a:rPr>
              <a:t>people</a:t>
            </a:r>
            <a:r>
              <a:rPr lang="en-US" sz="1100" dirty="0"/>
              <a:t> table and then append each record to our “</a:t>
            </a:r>
            <a:r>
              <a:rPr lang="en-US" sz="1100" dirty="0">
                <a:solidFill>
                  <a:srgbClr val="0432FF"/>
                </a:solidFill>
              </a:rPr>
              <a:t>export_list</a:t>
            </a:r>
            <a:r>
              <a:rPr lang="en-US" sz="1100" dirty="0"/>
              <a:t>” list</a:t>
            </a:r>
          </a:p>
        </p:txBody>
      </p:sp>
      <p:sp>
        <p:nvSpPr>
          <p:cNvPr id="23" name="Rectangle 22">
            <a:extLst>
              <a:ext uri="{FF2B5EF4-FFF2-40B4-BE49-F238E27FC236}">
                <a16:creationId xmlns:a16="http://schemas.microsoft.com/office/drawing/2014/main" id="{8B5FDB51-15AB-124F-8920-8950741CBA91}"/>
              </a:ext>
            </a:extLst>
          </p:cNvPr>
          <p:cNvSpPr/>
          <p:nvPr/>
        </p:nvSpPr>
        <p:spPr>
          <a:xfrm>
            <a:off x="5062301" y="5551019"/>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7</a:t>
            </a:r>
          </a:p>
        </p:txBody>
      </p:sp>
      <p:sp>
        <p:nvSpPr>
          <p:cNvPr id="24" name="TextBox 23">
            <a:extLst>
              <a:ext uri="{FF2B5EF4-FFF2-40B4-BE49-F238E27FC236}">
                <a16:creationId xmlns:a16="http://schemas.microsoft.com/office/drawing/2014/main" id="{5BC9E45E-017A-9244-BDE8-50BBD64F8695}"/>
              </a:ext>
            </a:extLst>
          </p:cNvPr>
          <p:cNvSpPr txBox="1"/>
          <p:nvPr/>
        </p:nvSpPr>
        <p:spPr>
          <a:xfrm>
            <a:off x="5460092" y="5594650"/>
            <a:ext cx="6307365" cy="600164"/>
          </a:xfrm>
          <a:prstGeom prst="rect">
            <a:avLst/>
          </a:prstGeom>
          <a:noFill/>
        </p:spPr>
        <p:txBody>
          <a:bodyPr wrap="square" rtlCol="0">
            <a:spAutoFit/>
          </a:bodyPr>
          <a:lstStyle/>
          <a:p>
            <a:r>
              <a:rPr lang="en-US" sz="1100" dirty="0"/>
              <a:t>Inside our for loop is our context manager that will create, and then write the data in our </a:t>
            </a:r>
            <a:r>
              <a:rPr lang="en-US" sz="1100" dirty="0">
                <a:solidFill>
                  <a:srgbClr val="0432FF"/>
                </a:solidFill>
              </a:rPr>
              <a:t>export_list </a:t>
            </a:r>
            <a:r>
              <a:rPr lang="en-US" sz="1100" dirty="0"/>
              <a:t>to the CSV file.  It first creates the writer object, then writes our column headers and then our records from </a:t>
            </a:r>
            <a:r>
              <a:rPr lang="en-US" sz="1100" dirty="0">
                <a:solidFill>
                  <a:srgbClr val="0432FF"/>
                </a:solidFill>
              </a:rPr>
              <a:t>export_list</a:t>
            </a:r>
          </a:p>
        </p:txBody>
      </p:sp>
      <p:sp>
        <p:nvSpPr>
          <p:cNvPr id="25" name="TextBox 24">
            <a:extLst>
              <a:ext uri="{FF2B5EF4-FFF2-40B4-BE49-F238E27FC236}">
                <a16:creationId xmlns:a16="http://schemas.microsoft.com/office/drawing/2014/main" id="{2D27BBE9-F2F6-8A48-B842-9104C5008A4A}"/>
              </a:ext>
            </a:extLst>
          </p:cNvPr>
          <p:cNvSpPr txBox="1"/>
          <p:nvPr/>
        </p:nvSpPr>
        <p:spPr>
          <a:xfrm>
            <a:off x="6271986" y="571921"/>
            <a:ext cx="5168900" cy="307777"/>
          </a:xfrm>
          <a:prstGeom prst="rect">
            <a:avLst/>
          </a:prstGeom>
          <a:noFill/>
        </p:spPr>
        <p:txBody>
          <a:bodyPr wrap="square" rtlCol="0">
            <a:spAutoFit/>
          </a:bodyPr>
          <a:lstStyle/>
          <a:p>
            <a:r>
              <a:rPr lang="en-US" sz="1400" dirty="0"/>
              <a:t>This is the CSV file we created through this code</a:t>
            </a:r>
          </a:p>
        </p:txBody>
      </p:sp>
      <p:sp>
        <p:nvSpPr>
          <p:cNvPr id="26" name="Rectangle 25">
            <a:extLst>
              <a:ext uri="{FF2B5EF4-FFF2-40B4-BE49-F238E27FC236}">
                <a16:creationId xmlns:a16="http://schemas.microsoft.com/office/drawing/2014/main" id="{88D744ED-E4D0-B948-9E9E-C1172A6CCDDD}"/>
              </a:ext>
            </a:extLst>
          </p:cNvPr>
          <p:cNvSpPr/>
          <p:nvPr/>
        </p:nvSpPr>
        <p:spPr>
          <a:xfrm>
            <a:off x="138777" y="3766065"/>
            <a:ext cx="304801" cy="307777"/>
          </a:xfrm>
          <a:prstGeom prst="rect">
            <a:avLst/>
          </a:prstGeom>
          <a:solidFill>
            <a:schemeClr val="accent1">
              <a:lumMod val="60000"/>
              <a:lumOff val="40000"/>
            </a:schemeClr>
          </a:solidFill>
          <a:ln>
            <a:solidFill>
              <a:schemeClr val="tx1"/>
            </a:solidFill>
          </a:ln>
        </p:spPr>
        <p:txBody>
          <a:bodyPr wrap="square" lIns="91440" tIns="45720" rIns="91440" bIns="45720">
            <a:spAutoFit/>
          </a:bodyPr>
          <a:lstStyle/>
          <a:p>
            <a:pPr algn="ctr"/>
            <a:r>
              <a:rPr lang="en-US" sz="1400" b="0" cap="none" spc="0" dirty="0">
                <a:ln w="0"/>
                <a:effectLst>
                  <a:outerShdw blurRad="38100" dist="19050" dir="2700000" algn="tl" rotWithShape="0">
                    <a:schemeClr val="dk1">
                      <a:alpha val="40000"/>
                    </a:schemeClr>
                  </a:outerShdw>
                </a:effectLst>
              </a:rPr>
              <a:t>7</a:t>
            </a:r>
          </a:p>
        </p:txBody>
      </p:sp>
    </p:spTree>
    <p:extLst>
      <p:ext uri="{BB962C8B-B14F-4D97-AF65-F5344CB8AC3E}">
        <p14:creationId xmlns:p14="http://schemas.microsoft.com/office/powerpoint/2010/main" val="4156324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09738-79D1-C345-BA5D-FBA568B4631B}"/>
              </a:ext>
            </a:extLst>
          </p:cNvPr>
          <p:cNvSpPr>
            <a:spLocks noGrp="1"/>
          </p:cNvSpPr>
          <p:nvPr>
            <p:ph type="title"/>
          </p:nvPr>
        </p:nvSpPr>
        <p:spPr/>
        <p:txBody>
          <a:bodyPr/>
          <a:lstStyle/>
          <a:p>
            <a:r>
              <a:rPr lang="en-US" dirty="0"/>
              <a:t>The End</a:t>
            </a:r>
          </a:p>
        </p:txBody>
      </p:sp>
      <p:sp>
        <p:nvSpPr>
          <p:cNvPr id="5" name="Text Placeholder 4">
            <a:extLst>
              <a:ext uri="{FF2B5EF4-FFF2-40B4-BE49-F238E27FC236}">
                <a16:creationId xmlns:a16="http://schemas.microsoft.com/office/drawing/2014/main" id="{311AD2ED-DE44-1B4C-8A6D-62E342A2F41D}"/>
              </a:ext>
            </a:extLst>
          </p:cNvPr>
          <p:cNvSpPr>
            <a:spLocks noGrp="1"/>
          </p:cNvSpPr>
          <p:nvPr>
            <p:ph type="body" idx="1"/>
          </p:nvPr>
        </p:nvSpPr>
        <p:spPr/>
        <p:txBody>
          <a:bodyPr/>
          <a:lstStyle/>
          <a:p>
            <a:r>
              <a:rPr lang="en-US" dirty="0"/>
              <a:t>Keep breathing and code!</a:t>
            </a:r>
          </a:p>
        </p:txBody>
      </p:sp>
      <p:pic>
        <p:nvPicPr>
          <p:cNvPr id="6" name="Picture 5">
            <a:extLst>
              <a:ext uri="{FF2B5EF4-FFF2-40B4-BE49-F238E27FC236}">
                <a16:creationId xmlns:a16="http://schemas.microsoft.com/office/drawing/2014/main" id="{0E61E42D-F909-E845-B557-40284F785CC6}"/>
              </a:ext>
            </a:extLst>
          </p:cNvPr>
          <p:cNvPicPr>
            <a:picLocks noChangeAspect="1"/>
          </p:cNvPicPr>
          <p:nvPr/>
        </p:nvPicPr>
        <p:blipFill>
          <a:blip r:embed="rId2"/>
          <a:stretch>
            <a:fillRect/>
          </a:stretch>
        </p:blipFill>
        <p:spPr>
          <a:xfrm>
            <a:off x="7220127" y="1228502"/>
            <a:ext cx="1614311" cy="1609725"/>
          </a:xfrm>
          <a:prstGeom prst="rect">
            <a:avLst/>
          </a:prstGeom>
          <a:ln>
            <a:solidFill>
              <a:srgbClr val="0432FF"/>
            </a:solidFill>
          </a:ln>
        </p:spPr>
      </p:pic>
    </p:spTree>
    <p:extLst>
      <p:ext uri="{BB962C8B-B14F-4D97-AF65-F5344CB8AC3E}">
        <p14:creationId xmlns:p14="http://schemas.microsoft.com/office/powerpoint/2010/main" val="1274937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EF93B-7873-7044-8994-7578DF9F2A8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What Database will we use in the Course?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05095E-18F2-1540-AD16-24434F57FB45}"/>
              </a:ext>
            </a:extLst>
          </p:cNvPr>
          <p:cNvSpPr>
            <a:spLocks noGrp="1"/>
          </p:cNvSpPr>
          <p:nvPr>
            <p:ph idx="1"/>
          </p:nvPr>
        </p:nvSpPr>
        <p:spPr>
          <a:xfrm>
            <a:off x="4983164" y="266700"/>
            <a:ext cx="5511800" cy="4864698"/>
          </a:xfrm>
        </p:spPr>
        <p:txBody>
          <a:bodyPr>
            <a:normAutofit/>
          </a:bodyPr>
          <a:lstStyle/>
          <a:p>
            <a:pPr>
              <a:buFont typeface="Zapf Dingbats"/>
              <a:buChar char="✔"/>
            </a:pPr>
            <a:r>
              <a:rPr lang="en-US" dirty="0"/>
              <a:t>We will use a database called </a:t>
            </a:r>
            <a:r>
              <a:rPr lang="en-US" dirty="0">
                <a:solidFill>
                  <a:srgbClr val="0432FF"/>
                </a:solidFill>
              </a:rPr>
              <a:t>SQLite, </a:t>
            </a:r>
            <a:r>
              <a:rPr lang="en-US" dirty="0"/>
              <a:t>as it ships with Python so there is nothing special to install, we will simply need to import it into the script we create.  </a:t>
            </a:r>
          </a:p>
          <a:p>
            <a:pPr>
              <a:buFont typeface="Zapf Dingbats"/>
              <a:buChar char="✔"/>
            </a:pPr>
            <a:r>
              <a:rPr lang="en-US" dirty="0"/>
              <a:t>It is a lightweight, disk-based database that doesn’t require a separate server process.</a:t>
            </a:r>
          </a:p>
        </p:txBody>
      </p:sp>
    </p:spTree>
    <p:extLst>
      <p:ext uri="{BB962C8B-B14F-4D97-AF65-F5344CB8AC3E}">
        <p14:creationId xmlns:p14="http://schemas.microsoft.com/office/powerpoint/2010/main" val="3640464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1EF2-FB51-0442-870C-CB27062B60C1}"/>
              </a:ext>
            </a:extLst>
          </p:cNvPr>
          <p:cNvSpPr>
            <a:spLocks noGrp="1"/>
          </p:cNvSpPr>
          <p:nvPr>
            <p:ph type="title" idx="4294967295"/>
          </p:nvPr>
        </p:nvSpPr>
        <p:spPr>
          <a:xfrm>
            <a:off x="-284871" y="125081"/>
            <a:ext cx="12476871" cy="438088"/>
          </a:xfrm>
        </p:spPr>
        <p:txBody>
          <a:bodyPr>
            <a:normAutofit fontScale="90000"/>
          </a:bodyPr>
          <a:lstStyle/>
          <a:p>
            <a:r>
              <a:rPr lang="en-US" dirty="0"/>
              <a:t>Create our First DB, Creating a Cursor Object &amp; Create a DB Table</a:t>
            </a:r>
          </a:p>
        </p:txBody>
      </p:sp>
      <p:pic>
        <p:nvPicPr>
          <p:cNvPr id="4" name="Content Placeholder 3">
            <a:extLst>
              <a:ext uri="{FF2B5EF4-FFF2-40B4-BE49-F238E27FC236}">
                <a16:creationId xmlns:a16="http://schemas.microsoft.com/office/drawing/2014/main" id="{23EB6699-A06D-F149-B08C-1144F179B8F8}"/>
              </a:ext>
            </a:extLst>
          </p:cNvPr>
          <p:cNvPicPr>
            <a:picLocks noGrp="1" noChangeAspect="1"/>
          </p:cNvPicPr>
          <p:nvPr>
            <p:ph idx="4294967295"/>
          </p:nvPr>
        </p:nvPicPr>
        <p:blipFill>
          <a:blip r:embed="rId2"/>
          <a:stretch>
            <a:fillRect/>
          </a:stretch>
        </p:blipFill>
        <p:spPr>
          <a:xfrm>
            <a:off x="423863" y="1026805"/>
            <a:ext cx="6281737" cy="1587500"/>
          </a:xfrm>
          <a:prstGeom prst="rect">
            <a:avLst/>
          </a:prstGeom>
          <a:ln>
            <a:solidFill>
              <a:schemeClr val="tx1"/>
            </a:solidFill>
          </a:ln>
        </p:spPr>
      </p:pic>
      <p:sp>
        <p:nvSpPr>
          <p:cNvPr id="5" name="TextBox 4">
            <a:extLst>
              <a:ext uri="{FF2B5EF4-FFF2-40B4-BE49-F238E27FC236}">
                <a16:creationId xmlns:a16="http://schemas.microsoft.com/office/drawing/2014/main" id="{387D893B-2181-F147-BBE4-D718664E1EC1}"/>
              </a:ext>
            </a:extLst>
          </p:cNvPr>
          <p:cNvSpPr txBox="1"/>
          <p:nvPr/>
        </p:nvSpPr>
        <p:spPr>
          <a:xfrm>
            <a:off x="568171" y="577049"/>
            <a:ext cx="4518734" cy="276999"/>
          </a:xfrm>
          <a:prstGeom prst="rect">
            <a:avLst/>
          </a:prstGeom>
          <a:noFill/>
        </p:spPr>
        <p:txBody>
          <a:bodyPr wrap="square" rtlCol="0">
            <a:spAutoFit/>
          </a:bodyPr>
          <a:lstStyle/>
          <a:p>
            <a:r>
              <a:rPr lang="en-US" sz="1200" dirty="0"/>
              <a:t>Creating a Database using SQLite</a:t>
            </a:r>
          </a:p>
        </p:txBody>
      </p:sp>
      <p:pic>
        <p:nvPicPr>
          <p:cNvPr id="6" name="Picture 5">
            <a:extLst>
              <a:ext uri="{FF2B5EF4-FFF2-40B4-BE49-F238E27FC236}">
                <a16:creationId xmlns:a16="http://schemas.microsoft.com/office/drawing/2014/main" id="{594AE9EB-CF60-6747-8D31-98A23885EE32}"/>
              </a:ext>
            </a:extLst>
          </p:cNvPr>
          <p:cNvPicPr>
            <a:picLocks noChangeAspect="1"/>
          </p:cNvPicPr>
          <p:nvPr/>
        </p:nvPicPr>
        <p:blipFill>
          <a:blip r:embed="rId3"/>
          <a:stretch>
            <a:fillRect/>
          </a:stretch>
        </p:blipFill>
        <p:spPr>
          <a:xfrm>
            <a:off x="7410589" y="1026805"/>
            <a:ext cx="3441700" cy="1485900"/>
          </a:xfrm>
          <a:prstGeom prst="rect">
            <a:avLst/>
          </a:prstGeom>
          <a:ln>
            <a:solidFill>
              <a:schemeClr val="tx1"/>
            </a:solidFill>
          </a:ln>
        </p:spPr>
      </p:pic>
      <p:sp>
        <p:nvSpPr>
          <p:cNvPr id="7" name="TextBox 6">
            <a:extLst>
              <a:ext uri="{FF2B5EF4-FFF2-40B4-BE49-F238E27FC236}">
                <a16:creationId xmlns:a16="http://schemas.microsoft.com/office/drawing/2014/main" id="{02441D2E-7DDD-254B-8293-1E4A4B7B2884}"/>
              </a:ext>
            </a:extLst>
          </p:cNvPr>
          <p:cNvSpPr txBox="1"/>
          <p:nvPr/>
        </p:nvSpPr>
        <p:spPr>
          <a:xfrm>
            <a:off x="7410589" y="593947"/>
            <a:ext cx="4518734" cy="276999"/>
          </a:xfrm>
          <a:prstGeom prst="rect">
            <a:avLst/>
          </a:prstGeom>
          <a:noFill/>
        </p:spPr>
        <p:txBody>
          <a:bodyPr wrap="square" rtlCol="0">
            <a:spAutoFit/>
          </a:bodyPr>
          <a:lstStyle/>
          <a:p>
            <a:r>
              <a:rPr lang="en-US" sz="1200" dirty="0"/>
              <a:t>Once we execute this code, our .db file gets created</a:t>
            </a:r>
          </a:p>
        </p:txBody>
      </p:sp>
      <p:cxnSp>
        <p:nvCxnSpPr>
          <p:cNvPr id="9" name="Straight Arrow Connector 8">
            <a:extLst>
              <a:ext uri="{FF2B5EF4-FFF2-40B4-BE49-F238E27FC236}">
                <a16:creationId xmlns:a16="http://schemas.microsoft.com/office/drawing/2014/main" id="{503BB159-4536-C34B-9C5A-63151657A917}"/>
              </a:ext>
            </a:extLst>
          </p:cNvPr>
          <p:cNvCxnSpPr/>
          <p:nvPr/>
        </p:nvCxnSpPr>
        <p:spPr>
          <a:xfrm>
            <a:off x="6169981" y="1509204"/>
            <a:ext cx="1420427" cy="44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B33BC61-2ADD-E34F-8248-0EA4FA1423CF}"/>
              </a:ext>
            </a:extLst>
          </p:cNvPr>
          <p:cNvSpPr txBox="1"/>
          <p:nvPr/>
        </p:nvSpPr>
        <p:spPr>
          <a:xfrm>
            <a:off x="498629" y="2718047"/>
            <a:ext cx="6000141" cy="461665"/>
          </a:xfrm>
          <a:prstGeom prst="rect">
            <a:avLst/>
          </a:prstGeom>
          <a:noFill/>
        </p:spPr>
        <p:txBody>
          <a:bodyPr wrap="square" rtlCol="0">
            <a:spAutoFit/>
          </a:bodyPr>
          <a:lstStyle/>
          <a:p>
            <a:r>
              <a:rPr lang="en-US" sz="1200" dirty="0"/>
              <a:t>Now, when we execute this statement again for a second time, it  makes the connection to the db and of course does not create a new DB</a:t>
            </a:r>
          </a:p>
        </p:txBody>
      </p:sp>
      <p:sp>
        <p:nvSpPr>
          <p:cNvPr id="11" name="Rectangle 10">
            <a:extLst>
              <a:ext uri="{FF2B5EF4-FFF2-40B4-BE49-F238E27FC236}">
                <a16:creationId xmlns:a16="http://schemas.microsoft.com/office/drawing/2014/main" id="{42E96D59-738A-B146-97C6-576AFB777D8D}"/>
              </a:ext>
            </a:extLst>
          </p:cNvPr>
          <p:cNvSpPr/>
          <p:nvPr/>
        </p:nvSpPr>
        <p:spPr>
          <a:xfrm>
            <a:off x="336566" y="515493"/>
            <a:ext cx="324128" cy="400110"/>
          </a:xfrm>
          <a:prstGeom prst="rect">
            <a:avLst/>
          </a:prstGeom>
          <a:noFill/>
        </p:spPr>
        <p:txBody>
          <a:bodyPr wrap="none" lIns="91440" tIns="45720" rIns="91440" bIns="45720">
            <a:spAutoFit/>
          </a:bodyPr>
          <a:lstStyle/>
          <a:p>
            <a:pPr algn="ctr"/>
            <a:r>
              <a:rPr lang="en-US" sz="2000" b="0" cap="none" spc="0" dirty="0">
                <a:ln w="0"/>
                <a:solidFill>
                  <a:srgbClr val="0432FF"/>
                </a:solidFill>
                <a:effectLst>
                  <a:outerShdw blurRad="38100" dist="19050" dir="2700000" algn="tl" rotWithShape="0">
                    <a:schemeClr val="dk1">
                      <a:alpha val="40000"/>
                    </a:schemeClr>
                  </a:outerShdw>
                </a:effectLst>
              </a:rPr>
              <a:t>1</a:t>
            </a:r>
          </a:p>
        </p:txBody>
      </p:sp>
      <p:sp>
        <p:nvSpPr>
          <p:cNvPr id="12" name="Rectangle 11">
            <a:extLst>
              <a:ext uri="{FF2B5EF4-FFF2-40B4-BE49-F238E27FC236}">
                <a16:creationId xmlns:a16="http://schemas.microsoft.com/office/drawing/2014/main" id="{6A8F0360-5E30-9F42-BE37-3DA02571EDA0}"/>
              </a:ext>
            </a:extLst>
          </p:cNvPr>
          <p:cNvSpPr/>
          <p:nvPr/>
        </p:nvSpPr>
        <p:spPr>
          <a:xfrm>
            <a:off x="7105097" y="532954"/>
            <a:ext cx="324128" cy="400110"/>
          </a:xfrm>
          <a:prstGeom prst="rect">
            <a:avLst/>
          </a:prstGeom>
          <a:noFill/>
        </p:spPr>
        <p:txBody>
          <a:bodyPr wrap="none" lIns="91440" tIns="45720" rIns="91440" bIns="45720">
            <a:spAutoFit/>
          </a:bodyPr>
          <a:lstStyle/>
          <a:p>
            <a:pPr algn="ctr"/>
            <a:r>
              <a:rPr lang="en-US" sz="2000" b="0" cap="none" spc="0" dirty="0">
                <a:ln w="0"/>
                <a:solidFill>
                  <a:srgbClr val="0432FF"/>
                </a:solidFill>
                <a:effectLst>
                  <a:outerShdw blurRad="38100" dist="19050" dir="2700000" algn="tl" rotWithShape="0">
                    <a:schemeClr val="dk1">
                      <a:alpha val="40000"/>
                    </a:schemeClr>
                  </a:outerShdw>
                </a:effectLst>
              </a:rPr>
              <a:t>2</a:t>
            </a:r>
          </a:p>
        </p:txBody>
      </p:sp>
      <p:sp>
        <p:nvSpPr>
          <p:cNvPr id="13" name="Rectangle 12">
            <a:extLst>
              <a:ext uri="{FF2B5EF4-FFF2-40B4-BE49-F238E27FC236}">
                <a16:creationId xmlns:a16="http://schemas.microsoft.com/office/drawing/2014/main" id="{77C63E51-598D-EA43-BAFA-908AA664323F}"/>
              </a:ext>
            </a:extLst>
          </p:cNvPr>
          <p:cNvSpPr/>
          <p:nvPr/>
        </p:nvSpPr>
        <p:spPr>
          <a:xfrm>
            <a:off x="261799" y="2718047"/>
            <a:ext cx="324128" cy="400110"/>
          </a:xfrm>
          <a:prstGeom prst="rect">
            <a:avLst/>
          </a:prstGeom>
          <a:noFill/>
        </p:spPr>
        <p:txBody>
          <a:bodyPr wrap="none" lIns="91440" tIns="45720" rIns="91440" bIns="45720">
            <a:spAutoFit/>
          </a:bodyPr>
          <a:lstStyle/>
          <a:p>
            <a:pPr algn="ctr"/>
            <a:r>
              <a:rPr lang="en-US" sz="2000" b="0" cap="none" spc="0" dirty="0">
                <a:ln w="0"/>
                <a:solidFill>
                  <a:srgbClr val="0432FF"/>
                </a:solidFill>
                <a:effectLst>
                  <a:outerShdw blurRad="38100" dist="19050" dir="2700000" algn="tl" rotWithShape="0">
                    <a:schemeClr val="dk1">
                      <a:alpha val="40000"/>
                    </a:schemeClr>
                  </a:outerShdw>
                </a:effectLst>
              </a:rPr>
              <a:t>3</a:t>
            </a:r>
          </a:p>
        </p:txBody>
      </p:sp>
      <p:cxnSp>
        <p:nvCxnSpPr>
          <p:cNvPr id="15" name="Straight Connector 14">
            <a:extLst>
              <a:ext uri="{FF2B5EF4-FFF2-40B4-BE49-F238E27FC236}">
                <a16:creationId xmlns:a16="http://schemas.microsoft.com/office/drawing/2014/main" id="{155FDF08-6518-AC4D-914B-242AF93B939C}"/>
              </a:ext>
            </a:extLst>
          </p:cNvPr>
          <p:cNvCxnSpPr/>
          <p:nvPr/>
        </p:nvCxnSpPr>
        <p:spPr>
          <a:xfrm>
            <a:off x="133165" y="3429000"/>
            <a:ext cx="11310152"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82E8752-CBFC-3C43-87CC-9B8C34219441}"/>
              </a:ext>
            </a:extLst>
          </p:cNvPr>
          <p:cNvSpPr txBox="1"/>
          <p:nvPr/>
        </p:nvSpPr>
        <p:spPr>
          <a:xfrm>
            <a:off x="504548" y="3617031"/>
            <a:ext cx="5319203" cy="276999"/>
          </a:xfrm>
          <a:prstGeom prst="rect">
            <a:avLst/>
          </a:prstGeom>
          <a:noFill/>
        </p:spPr>
        <p:txBody>
          <a:bodyPr wrap="square" rtlCol="0">
            <a:spAutoFit/>
          </a:bodyPr>
          <a:lstStyle/>
          <a:p>
            <a:r>
              <a:rPr lang="en-US" sz="1200" dirty="0"/>
              <a:t>A </a:t>
            </a:r>
            <a:r>
              <a:rPr lang="en-US" sz="1200" b="1" dirty="0">
                <a:solidFill>
                  <a:srgbClr val="0432FF"/>
                </a:solidFill>
              </a:rPr>
              <a:t>cursor</a:t>
            </a:r>
            <a:r>
              <a:rPr lang="en-US" sz="1200" dirty="0"/>
              <a:t> function allows you to execute commands against your database</a:t>
            </a:r>
          </a:p>
        </p:txBody>
      </p:sp>
      <p:sp>
        <p:nvSpPr>
          <p:cNvPr id="17" name="Rectangle 16">
            <a:extLst>
              <a:ext uri="{FF2B5EF4-FFF2-40B4-BE49-F238E27FC236}">
                <a16:creationId xmlns:a16="http://schemas.microsoft.com/office/drawing/2014/main" id="{65B6C542-1853-CC4F-A661-917A94E4999A}"/>
              </a:ext>
            </a:extLst>
          </p:cNvPr>
          <p:cNvSpPr/>
          <p:nvPr/>
        </p:nvSpPr>
        <p:spPr>
          <a:xfrm>
            <a:off x="241778" y="3564675"/>
            <a:ext cx="324128" cy="400110"/>
          </a:xfrm>
          <a:prstGeom prst="rect">
            <a:avLst/>
          </a:prstGeom>
          <a:noFill/>
        </p:spPr>
        <p:txBody>
          <a:bodyPr wrap="none" lIns="91440" tIns="45720" rIns="91440" bIns="45720">
            <a:spAutoFit/>
          </a:bodyPr>
          <a:lstStyle/>
          <a:p>
            <a:pPr algn="ctr"/>
            <a:r>
              <a:rPr lang="en-US" sz="2000" b="0" cap="none" spc="0" dirty="0">
                <a:ln w="0"/>
                <a:solidFill>
                  <a:srgbClr val="0432FF"/>
                </a:solidFill>
                <a:effectLst>
                  <a:outerShdw blurRad="38100" dist="19050" dir="2700000" algn="tl" rotWithShape="0">
                    <a:schemeClr val="dk1">
                      <a:alpha val="40000"/>
                    </a:schemeClr>
                  </a:outerShdw>
                </a:effectLst>
              </a:rPr>
              <a:t>4</a:t>
            </a:r>
          </a:p>
        </p:txBody>
      </p:sp>
      <p:pic>
        <p:nvPicPr>
          <p:cNvPr id="18" name="Picture 17">
            <a:extLst>
              <a:ext uri="{FF2B5EF4-FFF2-40B4-BE49-F238E27FC236}">
                <a16:creationId xmlns:a16="http://schemas.microsoft.com/office/drawing/2014/main" id="{E76B92C0-BC8D-B24D-837F-A62FC5908256}"/>
              </a:ext>
            </a:extLst>
          </p:cNvPr>
          <p:cNvPicPr>
            <a:picLocks noChangeAspect="1"/>
          </p:cNvPicPr>
          <p:nvPr/>
        </p:nvPicPr>
        <p:blipFill>
          <a:blip r:embed="rId4"/>
          <a:stretch>
            <a:fillRect/>
          </a:stretch>
        </p:blipFill>
        <p:spPr>
          <a:xfrm>
            <a:off x="261799" y="4594070"/>
            <a:ext cx="8496300" cy="2082800"/>
          </a:xfrm>
          <a:prstGeom prst="rect">
            <a:avLst/>
          </a:prstGeom>
          <a:ln>
            <a:solidFill>
              <a:schemeClr val="tx1"/>
            </a:solidFill>
          </a:ln>
        </p:spPr>
      </p:pic>
      <p:sp>
        <p:nvSpPr>
          <p:cNvPr id="21" name="Rectangle 20">
            <a:extLst>
              <a:ext uri="{FF2B5EF4-FFF2-40B4-BE49-F238E27FC236}">
                <a16:creationId xmlns:a16="http://schemas.microsoft.com/office/drawing/2014/main" id="{F6CA7B6A-6FD8-A144-819B-BE9B4527E711}"/>
              </a:ext>
            </a:extLst>
          </p:cNvPr>
          <p:cNvSpPr/>
          <p:nvPr/>
        </p:nvSpPr>
        <p:spPr>
          <a:xfrm>
            <a:off x="237247" y="3964785"/>
            <a:ext cx="324128" cy="400110"/>
          </a:xfrm>
          <a:prstGeom prst="rect">
            <a:avLst/>
          </a:prstGeom>
          <a:noFill/>
        </p:spPr>
        <p:txBody>
          <a:bodyPr wrap="none" lIns="91440" tIns="45720" rIns="91440" bIns="45720">
            <a:spAutoFit/>
          </a:bodyPr>
          <a:lstStyle/>
          <a:p>
            <a:pPr algn="ctr"/>
            <a:r>
              <a:rPr lang="en-US" sz="2000" b="0" cap="none" spc="0" dirty="0">
                <a:ln w="0"/>
                <a:solidFill>
                  <a:srgbClr val="0432FF"/>
                </a:solidFill>
                <a:effectLst>
                  <a:outerShdw blurRad="38100" dist="19050" dir="2700000" algn="tl" rotWithShape="0">
                    <a:schemeClr val="dk1">
                      <a:alpha val="40000"/>
                    </a:schemeClr>
                  </a:outerShdw>
                </a:effectLst>
              </a:rPr>
              <a:t>5</a:t>
            </a:r>
          </a:p>
        </p:txBody>
      </p:sp>
      <p:sp>
        <p:nvSpPr>
          <p:cNvPr id="22" name="TextBox 21">
            <a:extLst>
              <a:ext uri="{FF2B5EF4-FFF2-40B4-BE49-F238E27FC236}">
                <a16:creationId xmlns:a16="http://schemas.microsoft.com/office/drawing/2014/main" id="{BB41023A-2173-BC48-A77D-6177F41C2DD2}"/>
              </a:ext>
            </a:extLst>
          </p:cNvPr>
          <p:cNvSpPr txBox="1"/>
          <p:nvPr/>
        </p:nvSpPr>
        <p:spPr>
          <a:xfrm>
            <a:off x="498630" y="4009052"/>
            <a:ext cx="5319203" cy="461665"/>
          </a:xfrm>
          <a:prstGeom prst="rect">
            <a:avLst/>
          </a:prstGeom>
          <a:noFill/>
        </p:spPr>
        <p:txBody>
          <a:bodyPr wrap="square" rtlCol="0">
            <a:spAutoFit/>
          </a:bodyPr>
          <a:lstStyle/>
          <a:p>
            <a:r>
              <a:rPr lang="en-US" sz="1200" dirty="0"/>
              <a:t>We then use our cursor variable with the execute method to create our first table</a:t>
            </a:r>
          </a:p>
        </p:txBody>
      </p:sp>
      <p:sp>
        <p:nvSpPr>
          <p:cNvPr id="23" name="Rectangle 22">
            <a:extLst>
              <a:ext uri="{FF2B5EF4-FFF2-40B4-BE49-F238E27FC236}">
                <a16:creationId xmlns:a16="http://schemas.microsoft.com/office/drawing/2014/main" id="{ECE39B20-4695-3F4B-B97A-C25494D309F8}"/>
              </a:ext>
            </a:extLst>
          </p:cNvPr>
          <p:cNvSpPr/>
          <p:nvPr/>
        </p:nvSpPr>
        <p:spPr>
          <a:xfrm>
            <a:off x="6031593" y="3555475"/>
            <a:ext cx="324128" cy="400110"/>
          </a:xfrm>
          <a:prstGeom prst="rect">
            <a:avLst/>
          </a:prstGeom>
          <a:noFill/>
        </p:spPr>
        <p:txBody>
          <a:bodyPr wrap="none" lIns="91440" tIns="45720" rIns="91440" bIns="45720">
            <a:spAutoFit/>
          </a:bodyPr>
          <a:lstStyle/>
          <a:p>
            <a:pPr algn="ctr"/>
            <a:r>
              <a:rPr lang="en-US" sz="2000" b="0" cap="none" spc="0" dirty="0">
                <a:ln w="0"/>
                <a:solidFill>
                  <a:srgbClr val="0432FF"/>
                </a:solidFill>
                <a:effectLst>
                  <a:outerShdw blurRad="38100" dist="19050" dir="2700000" algn="tl" rotWithShape="0">
                    <a:schemeClr val="dk1">
                      <a:alpha val="40000"/>
                    </a:schemeClr>
                  </a:outerShdw>
                </a:effectLst>
              </a:rPr>
              <a:t>6</a:t>
            </a:r>
          </a:p>
        </p:txBody>
      </p:sp>
      <p:sp>
        <p:nvSpPr>
          <p:cNvPr id="24" name="TextBox 23">
            <a:extLst>
              <a:ext uri="{FF2B5EF4-FFF2-40B4-BE49-F238E27FC236}">
                <a16:creationId xmlns:a16="http://schemas.microsoft.com/office/drawing/2014/main" id="{61FDE590-2BC7-7D4B-9495-A42EDE05533A}"/>
              </a:ext>
            </a:extLst>
          </p:cNvPr>
          <p:cNvSpPr txBox="1"/>
          <p:nvPr/>
        </p:nvSpPr>
        <p:spPr>
          <a:xfrm>
            <a:off x="6355722" y="3609540"/>
            <a:ext cx="4954430" cy="461665"/>
          </a:xfrm>
          <a:prstGeom prst="rect">
            <a:avLst/>
          </a:prstGeom>
          <a:noFill/>
        </p:spPr>
        <p:txBody>
          <a:bodyPr wrap="square" rtlCol="0">
            <a:spAutoFit/>
          </a:bodyPr>
          <a:lstStyle/>
          <a:p>
            <a:r>
              <a:rPr lang="en-US" sz="1200" dirty="0"/>
              <a:t>We use the variable conn (our db connect variable) with the commit() method to save the changes we made to our database</a:t>
            </a:r>
          </a:p>
        </p:txBody>
      </p:sp>
      <p:sp>
        <p:nvSpPr>
          <p:cNvPr id="27" name="Rectangle 26">
            <a:extLst>
              <a:ext uri="{FF2B5EF4-FFF2-40B4-BE49-F238E27FC236}">
                <a16:creationId xmlns:a16="http://schemas.microsoft.com/office/drawing/2014/main" id="{48D6C64C-0CD8-F749-A150-77F180379DB4}"/>
              </a:ext>
            </a:extLst>
          </p:cNvPr>
          <p:cNvSpPr/>
          <p:nvPr/>
        </p:nvSpPr>
        <p:spPr>
          <a:xfrm>
            <a:off x="6027063" y="3984705"/>
            <a:ext cx="324128" cy="400110"/>
          </a:xfrm>
          <a:prstGeom prst="rect">
            <a:avLst/>
          </a:prstGeom>
          <a:noFill/>
        </p:spPr>
        <p:txBody>
          <a:bodyPr wrap="none" lIns="91440" tIns="45720" rIns="91440" bIns="45720">
            <a:spAutoFit/>
          </a:bodyPr>
          <a:lstStyle/>
          <a:p>
            <a:pPr algn="ctr"/>
            <a:r>
              <a:rPr lang="en-US" sz="2000" b="0" cap="none" spc="0" dirty="0">
                <a:ln w="0"/>
                <a:solidFill>
                  <a:srgbClr val="0432FF"/>
                </a:solidFill>
                <a:effectLst>
                  <a:outerShdw blurRad="38100" dist="19050" dir="2700000" algn="tl" rotWithShape="0">
                    <a:schemeClr val="dk1">
                      <a:alpha val="40000"/>
                    </a:schemeClr>
                  </a:outerShdw>
                </a:effectLst>
              </a:rPr>
              <a:t>7</a:t>
            </a:r>
          </a:p>
        </p:txBody>
      </p:sp>
      <p:sp>
        <p:nvSpPr>
          <p:cNvPr id="28" name="TextBox 27">
            <a:extLst>
              <a:ext uri="{FF2B5EF4-FFF2-40B4-BE49-F238E27FC236}">
                <a16:creationId xmlns:a16="http://schemas.microsoft.com/office/drawing/2014/main" id="{0896C6D8-FB12-D94B-8F00-9CCCE46C6D81}"/>
              </a:ext>
            </a:extLst>
          </p:cNvPr>
          <p:cNvSpPr txBox="1"/>
          <p:nvPr/>
        </p:nvSpPr>
        <p:spPr>
          <a:xfrm>
            <a:off x="6374169" y="4017817"/>
            <a:ext cx="4954430" cy="461665"/>
          </a:xfrm>
          <a:prstGeom prst="rect">
            <a:avLst/>
          </a:prstGeom>
          <a:noFill/>
        </p:spPr>
        <p:txBody>
          <a:bodyPr wrap="square" rtlCol="0">
            <a:spAutoFit/>
          </a:bodyPr>
          <a:lstStyle/>
          <a:p>
            <a:r>
              <a:rPr lang="en-US" sz="1200" dirty="0"/>
              <a:t>We use the variable conn (our db connect variable) with the close() method to close the connection to our DB</a:t>
            </a:r>
          </a:p>
        </p:txBody>
      </p:sp>
    </p:spTree>
    <p:extLst>
      <p:ext uri="{BB962C8B-B14F-4D97-AF65-F5344CB8AC3E}">
        <p14:creationId xmlns:p14="http://schemas.microsoft.com/office/powerpoint/2010/main" val="2593449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6505-C30D-DD46-839E-A73DAEF79354}"/>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Insert Records Into Our DB Table</a:t>
            </a:r>
          </a:p>
        </p:txBody>
      </p:sp>
      <p:pic>
        <p:nvPicPr>
          <p:cNvPr id="3" name="Picture 2">
            <a:extLst>
              <a:ext uri="{FF2B5EF4-FFF2-40B4-BE49-F238E27FC236}">
                <a16:creationId xmlns:a16="http://schemas.microsoft.com/office/drawing/2014/main" id="{0393CFAD-94A8-FE4E-BCAE-F448ADAB4FB7}"/>
              </a:ext>
            </a:extLst>
          </p:cNvPr>
          <p:cNvPicPr>
            <a:picLocks noChangeAspect="1"/>
          </p:cNvPicPr>
          <p:nvPr/>
        </p:nvPicPr>
        <p:blipFill>
          <a:blip r:embed="rId2"/>
          <a:stretch>
            <a:fillRect/>
          </a:stretch>
        </p:blipFill>
        <p:spPr>
          <a:xfrm>
            <a:off x="275331" y="1115565"/>
            <a:ext cx="8356600" cy="2070100"/>
          </a:xfrm>
          <a:prstGeom prst="rect">
            <a:avLst/>
          </a:prstGeom>
          <a:ln>
            <a:solidFill>
              <a:schemeClr val="tx1"/>
            </a:solidFill>
          </a:ln>
        </p:spPr>
      </p:pic>
      <p:sp>
        <p:nvSpPr>
          <p:cNvPr id="4" name="TextBox 3">
            <a:extLst>
              <a:ext uri="{FF2B5EF4-FFF2-40B4-BE49-F238E27FC236}">
                <a16:creationId xmlns:a16="http://schemas.microsoft.com/office/drawing/2014/main" id="{1070E959-C3AA-B944-8C91-04BC848A6B35}"/>
              </a:ext>
            </a:extLst>
          </p:cNvPr>
          <p:cNvSpPr txBox="1"/>
          <p:nvPr/>
        </p:nvSpPr>
        <p:spPr>
          <a:xfrm>
            <a:off x="177677" y="705306"/>
            <a:ext cx="11034820" cy="307777"/>
          </a:xfrm>
          <a:prstGeom prst="rect">
            <a:avLst/>
          </a:prstGeom>
          <a:noFill/>
        </p:spPr>
        <p:txBody>
          <a:bodyPr wrap="square" rtlCol="0">
            <a:spAutoFit/>
          </a:bodyPr>
          <a:lstStyle/>
          <a:p>
            <a:r>
              <a:rPr lang="en-US" sz="1400" dirty="0"/>
              <a:t>Insert 1 record only (note: I comment out  the table create code, or Python throws me an error and says the table is already created)</a:t>
            </a:r>
          </a:p>
        </p:txBody>
      </p:sp>
      <p:pic>
        <p:nvPicPr>
          <p:cNvPr id="5" name="Picture 4">
            <a:extLst>
              <a:ext uri="{FF2B5EF4-FFF2-40B4-BE49-F238E27FC236}">
                <a16:creationId xmlns:a16="http://schemas.microsoft.com/office/drawing/2014/main" id="{6EFA25B4-3572-8F43-8787-F0A9337EA38D}"/>
              </a:ext>
            </a:extLst>
          </p:cNvPr>
          <p:cNvPicPr>
            <a:picLocks noChangeAspect="1"/>
          </p:cNvPicPr>
          <p:nvPr/>
        </p:nvPicPr>
        <p:blipFill>
          <a:blip r:embed="rId3"/>
          <a:stretch>
            <a:fillRect/>
          </a:stretch>
        </p:blipFill>
        <p:spPr>
          <a:xfrm>
            <a:off x="275331" y="3780322"/>
            <a:ext cx="6669755" cy="2372372"/>
          </a:xfrm>
          <a:prstGeom prst="rect">
            <a:avLst/>
          </a:prstGeom>
          <a:ln>
            <a:solidFill>
              <a:schemeClr val="tx1"/>
            </a:solidFill>
          </a:ln>
        </p:spPr>
      </p:pic>
      <p:sp>
        <p:nvSpPr>
          <p:cNvPr id="6" name="Rectangle 5">
            <a:extLst>
              <a:ext uri="{FF2B5EF4-FFF2-40B4-BE49-F238E27FC236}">
                <a16:creationId xmlns:a16="http://schemas.microsoft.com/office/drawing/2014/main" id="{1F32210D-A110-EF4E-A461-215B05B4B9FB}"/>
              </a:ext>
            </a:extLst>
          </p:cNvPr>
          <p:cNvSpPr/>
          <p:nvPr/>
        </p:nvSpPr>
        <p:spPr>
          <a:xfrm>
            <a:off x="177677" y="3429000"/>
            <a:ext cx="2061205" cy="307777"/>
          </a:xfrm>
          <a:prstGeom prst="rect">
            <a:avLst/>
          </a:prstGeom>
        </p:spPr>
        <p:txBody>
          <a:bodyPr wrap="none">
            <a:spAutoFit/>
          </a:bodyPr>
          <a:lstStyle/>
          <a:p>
            <a:r>
              <a:rPr lang="en-US" sz="1400" dirty="0"/>
              <a:t>Insert multiple records</a:t>
            </a:r>
          </a:p>
        </p:txBody>
      </p:sp>
    </p:spTree>
    <p:extLst>
      <p:ext uri="{BB962C8B-B14F-4D97-AF65-F5344CB8AC3E}">
        <p14:creationId xmlns:p14="http://schemas.microsoft.com/office/powerpoint/2010/main" val="81426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46F23-79D1-A344-B1F9-826778279457}"/>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Extract Records From Our DB Table</a:t>
            </a:r>
          </a:p>
        </p:txBody>
      </p:sp>
      <p:pic>
        <p:nvPicPr>
          <p:cNvPr id="3" name="Picture 2">
            <a:extLst>
              <a:ext uri="{FF2B5EF4-FFF2-40B4-BE49-F238E27FC236}">
                <a16:creationId xmlns:a16="http://schemas.microsoft.com/office/drawing/2014/main" id="{AD35D332-B8FE-B444-A975-6252F91C632E}"/>
              </a:ext>
            </a:extLst>
          </p:cNvPr>
          <p:cNvPicPr>
            <a:picLocks noChangeAspect="1"/>
          </p:cNvPicPr>
          <p:nvPr/>
        </p:nvPicPr>
        <p:blipFill>
          <a:blip r:embed="rId2"/>
          <a:stretch>
            <a:fillRect/>
          </a:stretch>
        </p:blipFill>
        <p:spPr>
          <a:xfrm>
            <a:off x="210475" y="1371600"/>
            <a:ext cx="6781800" cy="2286000"/>
          </a:xfrm>
          <a:prstGeom prst="rect">
            <a:avLst/>
          </a:prstGeom>
          <a:ln>
            <a:solidFill>
              <a:schemeClr val="tx1"/>
            </a:solidFill>
          </a:ln>
        </p:spPr>
      </p:pic>
      <p:sp>
        <p:nvSpPr>
          <p:cNvPr id="4" name="Rectangle 3">
            <a:extLst>
              <a:ext uri="{FF2B5EF4-FFF2-40B4-BE49-F238E27FC236}">
                <a16:creationId xmlns:a16="http://schemas.microsoft.com/office/drawing/2014/main" id="{9216B465-5708-6244-968F-71FD15578D9D}"/>
              </a:ext>
            </a:extLst>
          </p:cNvPr>
          <p:cNvSpPr/>
          <p:nvPr/>
        </p:nvSpPr>
        <p:spPr>
          <a:xfrm>
            <a:off x="210475" y="978763"/>
            <a:ext cx="3434915" cy="307777"/>
          </a:xfrm>
          <a:prstGeom prst="rect">
            <a:avLst/>
          </a:prstGeom>
        </p:spPr>
        <p:txBody>
          <a:bodyPr wrap="none">
            <a:spAutoFit/>
          </a:bodyPr>
          <a:lstStyle/>
          <a:p>
            <a:r>
              <a:rPr lang="en-US" sz="1400" dirty="0"/>
              <a:t>Using a </a:t>
            </a:r>
            <a:r>
              <a:rPr lang="en-US" sz="1400" i="1" dirty="0">
                <a:solidFill>
                  <a:srgbClr val="0432FF"/>
                </a:solidFill>
              </a:rPr>
              <a:t>for </a:t>
            </a:r>
            <a:r>
              <a:rPr lang="en-US" sz="1400" dirty="0"/>
              <a:t>loop and ordering by a field</a:t>
            </a:r>
          </a:p>
        </p:txBody>
      </p:sp>
      <p:pic>
        <p:nvPicPr>
          <p:cNvPr id="5" name="Picture 4">
            <a:extLst>
              <a:ext uri="{FF2B5EF4-FFF2-40B4-BE49-F238E27FC236}">
                <a16:creationId xmlns:a16="http://schemas.microsoft.com/office/drawing/2014/main" id="{44F1D194-8A44-6C40-8318-4A355951047D}"/>
              </a:ext>
            </a:extLst>
          </p:cNvPr>
          <p:cNvPicPr>
            <a:picLocks noChangeAspect="1"/>
          </p:cNvPicPr>
          <p:nvPr/>
        </p:nvPicPr>
        <p:blipFill>
          <a:blip r:embed="rId3"/>
          <a:stretch>
            <a:fillRect/>
          </a:stretch>
        </p:blipFill>
        <p:spPr>
          <a:xfrm>
            <a:off x="189864" y="4648200"/>
            <a:ext cx="7175500" cy="1676400"/>
          </a:xfrm>
          <a:prstGeom prst="rect">
            <a:avLst/>
          </a:prstGeom>
          <a:ln>
            <a:solidFill>
              <a:schemeClr val="tx1"/>
            </a:solidFill>
          </a:ln>
        </p:spPr>
      </p:pic>
      <p:pic>
        <p:nvPicPr>
          <p:cNvPr id="7" name="Graphic 6" descr="Line Arrow: Slight curve">
            <a:extLst>
              <a:ext uri="{FF2B5EF4-FFF2-40B4-BE49-F238E27FC236}">
                <a16:creationId xmlns:a16="http://schemas.microsoft.com/office/drawing/2014/main" id="{86E57728-78DE-074A-A0D6-B7639CCF01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686975" y="3695700"/>
            <a:ext cx="914400" cy="914400"/>
          </a:xfrm>
          <a:prstGeom prst="rect">
            <a:avLst/>
          </a:prstGeom>
        </p:spPr>
      </p:pic>
      <p:pic>
        <p:nvPicPr>
          <p:cNvPr id="8" name="Picture 7">
            <a:extLst>
              <a:ext uri="{FF2B5EF4-FFF2-40B4-BE49-F238E27FC236}">
                <a16:creationId xmlns:a16="http://schemas.microsoft.com/office/drawing/2014/main" id="{CE952B22-CAB1-314E-A417-D312B3BD9AB7}"/>
              </a:ext>
            </a:extLst>
          </p:cNvPr>
          <p:cNvPicPr>
            <a:picLocks noChangeAspect="1"/>
          </p:cNvPicPr>
          <p:nvPr/>
        </p:nvPicPr>
        <p:blipFill>
          <a:blip r:embed="rId6"/>
          <a:stretch>
            <a:fillRect/>
          </a:stretch>
        </p:blipFill>
        <p:spPr>
          <a:xfrm>
            <a:off x="7685314" y="1311033"/>
            <a:ext cx="3352800" cy="1638300"/>
          </a:xfrm>
          <a:prstGeom prst="rect">
            <a:avLst/>
          </a:prstGeom>
          <a:ln>
            <a:solidFill>
              <a:schemeClr val="tx1"/>
            </a:solidFill>
          </a:ln>
        </p:spPr>
      </p:pic>
      <p:sp>
        <p:nvSpPr>
          <p:cNvPr id="9" name="Rectangle 8">
            <a:extLst>
              <a:ext uri="{FF2B5EF4-FFF2-40B4-BE49-F238E27FC236}">
                <a16:creationId xmlns:a16="http://schemas.microsoft.com/office/drawing/2014/main" id="{F89244EE-BD7D-0A46-8935-7A580297CA5D}"/>
              </a:ext>
            </a:extLst>
          </p:cNvPr>
          <p:cNvSpPr/>
          <p:nvPr/>
        </p:nvSpPr>
        <p:spPr>
          <a:xfrm>
            <a:off x="7685314" y="868954"/>
            <a:ext cx="4228786" cy="307777"/>
          </a:xfrm>
          <a:prstGeom prst="rect">
            <a:avLst/>
          </a:prstGeom>
        </p:spPr>
        <p:txBody>
          <a:bodyPr wrap="none">
            <a:spAutoFit/>
          </a:bodyPr>
          <a:lstStyle/>
          <a:p>
            <a:r>
              <a:rPr lang="en-US" sz="1400" dirty="0"/>
              <a:t>Using a </a:t>
            </a:r>
            <a:r>
              <a:rPr lang="en-US" sz="1400" i="1" dirty="0" err="1">
                <a:solidFill>
                  <a:srgbClr val="0432FF"/>
                </a:solidFill>
              </a:rPr>
              <a:t>fetchone</a:t>
            </a:r>
            <a:r>
              <a:rPr lang="en-US" sz="1400" i="1" dirty="0">
                <a:solidFill>
                  <a:srgbClr val="0432FF"/>
                </a:solidFill>
              </a:rPr>
              <a:t>() </a:t>
            </a:r>
            <a:r>
              <a:rPr lang="en-US" sz="1400" dirty="0"/>
              <a:t>to return records, one at a time</a:t>
            </a:r>
          </a:p>
        </p:txBody>
      </p:sp>
      <p:pic>
        <p:nvPicPr>
          <p:cNvPr id="10" name="Picture 9">
            <a:extLst>
              <a:ext uri="{FF2B5EF4-FFF2-40B4-BE49-F238E27FC236}">
                <a16:creationId xmlns:a16="http://schemas.microsoft.com/office/drawing/2014/main" id="{5C93E2E2-4A67-7B48-AB65-15DA8C53F3BD}"/>
              </a:ext>
            </a:extLst>
          </p:cNvPr>
          <p:cNvPicPr>
            <a:picLocks noChangeAspect="1"/>
          </p:cNvPicPr>
          <p:nvPr/>
        </p:nvPicPr>
        <p:blipFill>
          <a:blip r:embed="rId7"/>
          <a:stretch>
            <a:fillRect/>
          </a:stretch>
        </p:blipFill>
        <p:spPr>
          <a:xfrm>
            <a:off x="7746075" y="3975100"/>
            <a:ext cx="3517900" cy="635000"/>
          </a:xfrm>
          <a:prstGeom prst="rect">
            <a:avLst/>
          </a:prstGeom>
          <a:ln>
            <a:solidFill>
              <a:schemeClr val="tx1"/>
            </a:solidFill>
          </a:ln>
        </p:spPr>
      </p:pic>
      <p:pic>
        <p:nvPicPr>
          <p:cNvPr id="11" name="Graphic 10" descr="Line Arrow: Slight curve">
            <a:extLst>
              <a:ext uri="{FF2B5EF4-FFF2-40B4-BE49-F238E27FC236}">
                <a16:creationId xmlns:a16="http://schemas.microsoft.com/office/drawing/2014/main" id="{DB7927A9-8516-8B47-B311-84A8E4D3CE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904514" y="2994268"/>
            <a:ext cx="914400" cy="914400"/>
          </a:xfrm>
          <a:prstGeom prst="rect">
            <a:avLst/>
          </a:prstGeom>
        </p:spPr>
      </p:pic>
    </p:spTree>
    <p:extLst>
      <p:ext uri="{BB962C8B-B14F-4D97-AF65-F5344CB8AC3E}">
        <p14:creationId xmlns:p14="http://schemas.microsoft.com/office/powerpoint/2010/main" val="385254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33F08-A6BD-E141-84B9-ED9800AB1A98}"/>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Update Records In Our DB Table</a:t>
            </a:r>
          </a:p>
        </p:txBody>
      </p:sp>
      <p:pic>
        <p:nvPicPr>
          <p:cNvPr id="3" name="Picture 2">
            <a:extLst>
              <a:ext uri="{FF2B5EF4-FFF2-40B4-BE49-F238E27FC236}">
                <a16:creationId xmlns:a16="http://schemas.microsoft.com/office/drawing/2014/main" id="{33C65B9C-324D-9848-9F35-15EA2D720A13}"/>
              </a:ext>
            </a:extLst>
          </p:cNvPr>
          <p:cNvPicPr>
            <a:picLocks noChangeAspect="1"/>
          </p:cNvPicPr>
          <p:nvPr/>
        </p:nvPicPr>
        <p:blipFill>
          <a:blip r:embed="rId2"/>
          <a:stretch>
            <a:fillRect/>
          </a:stretch>
        </p:blipFill>
        <p:spPr>
          <a:xfrm>
            <a:off x="280315" y="2247586"/>
            <a:ext cx="7178773" cy="3086872"/>
          </a:xfrm>
          <a:prstGeom prst="rect">
            <a:avLst/>
          </a:prstGeom>
          <a:ln>
            <a:solidFill>
              <a:schemeClr val="tx1"/>
            </a:solidFill>
          </a:ln>
        </p:spPr>
      </p:pic>
      <p:sp>
        <p:nvSpPr>
          <p:cNvPr id="4" name="TextBox 3">
            <a:extLst>
              <a:ext uri="{FF2B5EF4-FFF2-40B4-BE49-F238E27FC236}">
                <a16:creationId xmlns:a16="http://schemas.microsoft.com/office/drawing/2014/main" id="{11EE93E3-3C70-1E4E-B278-AB4B5486CB96}"/>
              </a:ext>
            </a:extLst>
          </p:cNvPr>
          <p:cNvSpPr txBox="1"/>
          <p:nvPr/>
        </p:nvSpPr>
        <p:spPr>
          <a:xfrm>
            <a:off x="356989" y="693020"/>
            <a:ext cx="7048592" cy="307777"/>
          </a:xfrm>
          <a:prstGeom prst="rect">
            <a:avLst/>
          </a:prstGeom>
          <a:noFill/>
        </p:spPr>
        <p:txBody>
          <a:bodyPr wrap="square" rtlCol="0">
            <a:spAutoFit/>
          </a:bodyPr>
          <a:lstStyle/>
          <a:p>
            <a:r>
              <a:rPr lang="en-US" sz="1400" dirty="0"/>
              <a:t>One of the people in our </a:t>
            </a:r>
            <a:r>
              <a:rPr lang="en-US" sz="1400" i="1" dirty="0"/>
              <a:t>people’s</a:t>
            </a:r>
            <a:r>
              <a:rPr lang="en-US" sz="1400" dirty="0"/>
              <a:t> table is the internationally known Tattoo Artist: </a:t>
            </a:r>
          </a:p>
        </p:txBody>
      </p:sp>
      <p:pic>
        <p:nvPicPr>
          <p:cNvPr id="5" name="Picture 4">
            <a:extLst>
              <a:ext uri="{FF2B5EF4-FFF2-40B4-BE49-F238E27FC236}">
                <a16:creationId xmlns:a16="http://schemas.microsoft.com/office/drawing/2014/main" id="{C55D9456-19AC-664A-82BA-67F3F7DC3F6E}"/>
              </a:ext>
            </a:extLst>
          </p:cNvPr>
          <p:cNvPicPr>
            <a:picLocks noChangeAspect="1"/>
          </p:cNvPicPr>
          <p:nvPr/>
        </p:nvPicPr>
        <p:blipFill>
          <a:blip r:embed="rId3"/>
          <a:stretch>
            <a:fillRect/>
          </a:stretch>
        </p:blipFill>
        <p:spPr>
          <a:xfrm>
            <a:off x="356989" y="1121770"/>
            <a:ext cx="6317010" cy="267670"/>
          </a:xfrm>
          <a:prstGeom prst="rect">
            <a:avLst/>
          </a:prstGeom>
          <a:ln>
            <a:solidFill>
              <a:schemeClr val="tx1"/>
            </a:solidFill>
          </a:ln>
        </p:spPr>
      </p:pic>
      <p:sp>
        <p:nvSpPr>
          <p:cNvPr id="6" name="TextBox 5">
            <a:extLst>
              <a:ext uri="{FF2B5EF4-FFF2-40B4-BE49-F238E27FC236}">
                <a16:creationId xmlns:a16="http://schemas.microsoft.com/office/drawing/2014/main" id="{4BD99635-8B13-CE4F-9266-4F33408AEF32}"/>
              </a:ext>
            </a:extLst>
          </p:cNvPr>
          <p:cNvSpPr txBox="1"/>
          <p:nvPr/>
        </p:nvSpPr>
        <p:spPr>
          <a:xfrm>
            <a:off x="252548" y="1556903"/>
            <a:ext cx="7048592" cy="523220"/>
          </a:xfrm>
          <a:prstGeom prst="rect">
            <a:avLst/>
          </a:prstGeom>
          <a:noFill/>
        </p:spPr>
        <p:txBody>
          <a:bodyPr wrap="square" rtlCol="0">
            <a:spAutoFit/>
          </a:bodyPr>
          <a:lstStyle/>
          <a:p>
            <a:r>
              <a:rPr lang="en-US" sz="1400" dirty="0"/>
              <a:t>However, Brinks has now informed us that he goes by the First Name</a:t>
            </a:r>
            <a:r>
              <a:rPr lang="en-US" sz="1400" i="1" dirty="0"/>
              <a:t> Bubba</a:t>
            </a:r>
            <a:r>
              <a:rPr lang="en-US" sz="1400" dirty="0"/>
              <a:t>. So we need a way to change his name in our DB </a:t>
            </a:r>
          </a:p>
        </p:txBody>
      </p:sp>
      <p:sp>
        <p:nvSpPr>
          <p:cNvPr id="7" name="Rectangle 6">
            <a:extLst>
              <a:ext uri="{FF2B5EF4-FFF2-40B4-BE49-F238E27FC236}">
                <a16:creationId xmlns:a16="http://schemas.microsoft.com/office/drawing/2014/main" id="{3CFF853F-D4F2-014C-9F7C-2AC03EC37B00}"/>
              </a:ext>
            </a:extLst>
          </p:cNvPr>
          <p:cNvSpPr/>
          <p:nvPr/>
        </p:nvSpPr>
        <p:spPr>
          <a:xfrm>
            <a:off x="544287" y="3509441"/>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8" name="Rectangle 7">
            <a:extLst>
              <a:ext uri="{FF2B5EF4-FFF2-40B4-BE49-F238E27FC236}">
                <a16:creationId xmlns:a16="http://schemas.microsoft.com/office/drawing/2014/main" id="{43021FB1-CB43-0F48-9169-24868EBFE11E}"/>
              </a:ext>
            </a:extLst>
          </p:cNvPr>
          <p:cNvSpPr/>
          <p:nvPr/>
        </p:nvSpPr>
        <p:spPr>
          <a:xfrm>
            <a:off x="280315" y="5501921"/>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9" name="Rectangle 8">
            <a:extLst>
              <a:ext uri="{FF2B5EF4-FFF2-40B4-BE49-F238E27FC236}">
                <a16:creationId xmlns:a16="http://schemas.microsoft.com/office/drawing/2014/main" id="{D6371F51-19DE-5449-9A87-F0E13EF4F97F}"/>
              </a:ext>
            </a:extLst>
          </p:cNvPr>
          <p:cNvSpPr/>
          <p:nvPr/>
        </p:nvSpPr>
        <p:spPr>
          <a:xfrm>
            <a:off x="544286" y="3939140"/>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10" name="Rectangle 9">
            <a:extLst>
              <a:ext uri="{FF2B5EF4-FFF2-40B4-BE49-F238E27FC236}">
                <a16:creationId xmlns:a16="http://schemas.microsoft.com/office/drawing/2014/main" id="{0B239FD2-7B24-EF45-B8F0-3F2F5FFF2F4E}"/>
              </a:ext>
            </a:extLst>
          </p:cNvPr>
          <p:cNvSpPr/>
          <p:nvPr/>
        </p:nvSpPr>
        <p:spPr>
          <a:xfrm>
            <a:off x="280315" y="591875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pic>
        <p:nvPicPr>
          <p:cNvPr id="11" name="Picture 10">
            <a:extLst>
              <a:ext uri="{FF2B5EF4-FFF2-40B4-BE49-F238E27FC236}">
                <a16:creationId xmlns:a16="http://schemas.microsoft.com/office/drawing/2014/main" id="{96D2DB5F-FAAF-D24F-A951-B1ADAA115A26}"/>
              </a:ext>
            </a:extLst>
          </p:cNvPr>
          <p:cNvPicPr>
            <a:picLocks noChangeAspect="1"/>
          </p:cNvPicPr>
          <p:nvPr/>
        </p:nvPicPr>
        <p:blipFill>
          <a:blip r:embed="rId4"/>
          <a:stretch>
            <a:fillRect/>
          </a:stretch>
        </p:blipFill>
        <p:spPr>
          <a:xfrm>
            <a:off x="8027535" y="2167301"/>
            <a:ext cx="3620178" cy="2684280"/>
          </a:xfrm>
          <a:prstGeom prst="rect">
            <a:avLst/>
          </a:prstGeom>
          <a:ln>
            <a:solidFill>
              <a:schemeClr val="tx1"/>
            </a:solidFill>
          </a:ln>
        </p:spPr>
      </p:pic>
      <p:sp>
        <p:nvSpPr>
          <p:cNvPr id="12" name="Rectangle 11">
            <a:extLst>
              <a:ext uri="{FF2B5EF4-FFF2-40B4-BE49-F238E27FC236}">
                <a16:creationId xmlns:a16="http://schemas.microsoft.com/office/drawing/2014/main" id="{03295888-93E1-8B43-9FDC-458642C6CAA2}"/>
              </a:ext>
            </a:extLst>
          </p:cNvPr>
          <p:cNvSpPr/>
          <p:nvPr/>
        </p:nvSpPr>
        <p:spPr>
          <a:xfrm>
            <a:off x="280315" y="6332443"/>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13" name="Rectangle 12">
            <a:extLst>
              <a:ext uri="{FF2B5EF4-FFF2-40B4-BE49-F238E27FC236}">
                <a16:creationId xmlns:a16="http://schemas.microsoft.com/office/drawing/2014/main" id="{D3EB783B-731C-B642-9D2D-0C84B7C995E2}"/>
              </a:ext>
            </a:extLst>
          </p:cNvPr>
          <p:cNvSpPr/>
          <p:nvPr/>
        </p:nvSpPr>
        <p:spPr>
          <a:xfrm>
            <a:off x="7788050" y="2391815"/>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14" name="TextBox 13">
            <a:extLst>
              <a:ext uri="{FF2B5EF4-FFF2-40B4-BE49-F238E27FC236}">
                <a16:creationId xmlns:a16="http://schemas.microsoft.com/office/drawing/2014/main" id="{A793B8B2-D9FA-274B-A89B-2C5D3344B7CD}"/>
              </a:ext>
            </a:extLst>
          </p:cNvPr>
          <p:cNvSpPr txBox="1"/>
          <p:nvPr/>
        </p:nvSpPr>
        <p:spPr>
          <a:xfrm>
            <a:off x="664028" y="5469654"/>
            <a:ext cx="6795060" cy="276999"/>
          </a:xfrm>
          <a:prstGeom prst="rect">
            <a:avLst/>
          </a:prstGeom>
          <a:noFill/>
        </p:spPr>
        <p:txBody>
          <a:bodyPr wrap="square" rtlCol="0">
            <a:spAutoFit/>
          </a:bodyPr>
          <a:lstStyle/>
          <a:p>
            <a:r>
              <a:rPr lang="en-US" sz="1200" dirty="0"/>
              <a:t>Change the first name to </a:t>
            </a:r>
            <a:r>
              <a:rPr lang="en-US" sz="1200" i="1" dirty="0"/>
              <a:t>Bubba</a:t>
            </a:r>
            <a:r>
              <a:rPr lang="en-US" sz="1200" dirty="0"/>
              <a:t> where last name is “Decker”, using the UPDATE command</a:t>
            </a:r>
          </a:p>
        </p:txBody>
      </p:sp>
      <p:sp>
        <p:nvSpPr>
          <p:cNvPr id="15" name="TextBox 14">
            <a:extLst>
              <a:ext uri="{FF2B5EF4-FFF2-40B4-BE49-F238E27FC236}">
                <a16:creationId xmlns:a16="http://schemas.microsoft.com/office/drawing/2014/main" id="{9651CD0D-6DBB-B040-A8FE-71FBFDD9B281}"/>
              </a:ext>
            </a:extLst>
          </p:cNvPr>
          <p:cNvSpPr txBox="1"/>
          <p:nvPr/>
        </p:nvSpPr>
        <p:spPr>
          <a:xfrm>
            <a:off x="664028" y="5869407"/>
            <a:ext cx="6795060" cy="461665"/>
          </a:xfrm>
          <a:prstGeom prst="rect">
            <a:avLst/>
          </a:prstGeom>
          <a:noFill/>
        </p:spPr>
        <p:txBody>
          <a:bodyPr wrap="square" rtlCol="0">
            <a:spAutoFit/>
          </a:bodyPr>
          <a:lstStyle/>
          <a:p>
            <a:r>
              <a:rPr lang="en-US" sz="1200" dirty="0"/>
              <a:t>Execute our select statement for all records in our </a:t>
            </a:r>
            <a:r>
              <a:rPr lang="en-US" sz="1200" i="1" dirty="0"/>
              <a:t>people</a:t>
            </a:r>
            <a:r>
              <a:rPr lang="en-US" sz="1200" dirty="0"/>
              <a:t> table to see if the name change was successful</a:t>
            </a:r>
          </a:p>
        </p:txBody>
      </p:sp>
      <p:sp>
        <p:nvSpPr>
          <p:cNvPr id="16" name="TextBox 15">
            <a:extLst>
              <a:ext uri="{FF2B5EF4-FFF2-40B4-BE49-F238E27FC236}">
                <a16:creationId xmlns:a16="http://schemas.microsoft.com/office/drawing/2014/main" id="{B8C97D57-4E24-444A-B705-620B5589AB83}"/>
              </a:ext>
            </a:extLst>
          </p:cNvPr>
          <p:cNvSpPr txBox="1"/>
          <p:nvPr/>
        </p:nvSpPr>
        <p:spPr>
          <a:xfrm>
            <a:off x="664028" y="6331072"/>
            <a:ext cx="7124022" cy="276999"/>
          </a:xfrm>
          <a:prstGeom prst="rect">
            <a:avLst/>
          </a:prstGeom>
          <a:noFill/>
        </p:spPr>
        <p:txBody>
          <a:bodyPr wrap="square" rtlCol="0">
            <a:spAutoFit/>
          </a:bodyPr>
          <a:lstStyle/>
          <a:p>
            <a:r>
              <a:rPr lang="en-US" sz="1200" dirty="0"/>
              <a:t>Data output confirms that the name change was successful – </a:t>
            </a:r>
            <a:r>
              <a:rPr lang="en-US" sz="1200" i="1" dirty="0"/>
              <a:t>Brinks</a:t>
            </a:r>
            <a:r>
              <a:rPr lang="en-US" sz="1200" dirty="0"/>
              <a:t> has been changed to </a:t>
            </a:r>
            <a:r>
              <a:rPr lang="en-US" sz="1200" i="1" dirty="0"/>
              <a:t>Bubba</a:t>
            </a:r>
          </a:p>
        </p:txBody>
      </p:sp>
    </p:spTree>
    <p:extLst>
      <p:ext uri="{BB962C8B-B14F-4D97-AF65-F5344CB8AC3E}">
        <p14:creationId xmlns:p14="http://schemas.microsoft.com/office/powerpoint/2010/main" val="3748520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88500B-4165-4B49-8F3A-1B2B32DEF678}"/>
              </a:ext>
            </a:extLst>
          </p:cNvPr>
          <p:cNvPicPr>
            <a:picLocks noChangeAspect="1"/>
          </p:cNvPicPr>
          <p:nvPr/>
        </p:nvPicPr>
        <p:blipFill>
          <a:blip r:embed="rId2"/>
          <a:stretch>
            <a:fillRect/>
          </a:stretch>
        </p:blipFill>
        <p:spPr>
          <a:xfrm>
            <a:off x="5078186" y="1344103"/>
            <a:ext cx="6629400" cy="4673600"/>
          </a:xfrm>
          <a:prstGeom prst="rect">
            <a:avLst/>
          </a:prstGeom>
          <a:ln>
            <a:solidFill>
              <a:schemeClr val="tx1"/>
            </a:solidFill>
          </a:ln>
        </p:spPr>
      </p:pic>
      <p:sp>
        <p:nvSpPr>
          <p:cNvPr id="2" name="Title 1">
            <a:extLst>
              <a:ext uri="{FF2B5EF4-FFF2-40B4-BE49-F238E27FC236}">
                <a16:creationId xmlns:a16="http://schemas.microsoft.com/office/drawing/2014/main" id="{11E41704-9B3C-CC45-ADB4-B43CC6E7710A}"/>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Delete Records In Our DB Table</a:t>
            </a:r>
          </a:p>
        </p:txBody>
      </p:sp>
      <p:sp>
        <p:nvSpPr>
          <p:cNvPr id="3" name="TextBox 2">
            <a:extLst>
              <a:ext uri="{FF2B5EF4-FFF2-40B4-BE49-F238E27FC236}">
                <a16:creationId xmlns:a16="http://schemas.microsoft.com/office/drawing/2014/main" id="{711391C6-F425-CE49-B255-23F7C2311D97}"/>
              </a:ext>
            </a:extLst>
          </p:cNvPr>
          <p:cNvSpPr txBox="1"/>
          <p:nvPr/>
        </p:nvSpPr>
        <p:spPr>
          <a:xfrm>
            <a:off x="-109738" y="974771"/>
            <a:ext cx="4757938" cy="369332"/>
          </a:xfrm>
          <a:prstGeom prst="rect">
            <a:avLst/>
          </a:prstGeom>
          <a:noFill/>
        </p:spPr>
        <p:txBody>
          <a:bodyPr wrap="square" rtlCol="0">
            <a:spAutoFit/>
          </a:bodyPr>
          <a:lstStyle/>
          <a:p>
            <a:pPr algn="ctr"/>
            <a:r>
              <a:rPr lang="en-US" u="sng" dirty="0">
                <a:latin typeface="Bradley Hand" pitchFamily="2" charset="77"/>
              </a:rPr>
              <a:t>The Data in our ‘employees’  tables</a:t>
            </a:r>
          </a:p>
        </p:txBody>
      </p:sp>
      <p:sp>
        <p:nvSpPr>
          <p:cNvPr id="6" name="TextBox 5">
            <a:extLst>
              <a:ext uri="{FF2B5EF4-FFF2-40B4-BE49-F238E27FC236}">
                <a16:creationId xmlns:a16="http://schemas.microsoft.com/office/drawing/2014/main" id="{9A6D72BA-82A9-9145-967E-910276F19004}"/>
              </a:ext>
            </a:extLst>
          </p:cNvPr>
          <p:cNvSpPr txBox="1"/>
          <p:nvPr/>
        </p:nvSpPr>
        <p:spPr>
          <a:xfrm>
            <a:off x="4777948" y="974771"/>
            <a:ext cx="4757938" cy="369332"/>
          </a:xfrm>
          <a:prstGeom prst="rect">
            <a:avLst/>
          </a:prstGeom>
          <a:noFill/>
        </p:spPr>
        <p:txBody>
          <a:bodyPr wrap="square" rtlCol="0">
            <a:spAutoFit/>
          </a:bodyPr>
          <a:lstStyle/>
          <a:p>
            <a:pPr algn="ctr"/>
            <a:r>
              <a:rPr lang="en-US" u="sng" dirty="0">
                <a:latin typeface="Bradley Hand" pitchFamily="2" charset="77"/>
              </a:rPr>
              <a:t>DELETE statement</a:t>
            </a:r>
          </a:p>
        </p:txBody>
      </p:sp>
      <p:pic>
        <p:nvPicPr>
          <p:cNvPr id="7" name="Picture 6">
            <a:extLst>
              <a:ext uri="{FF2B5EF4-FFF2-40B4-BE49-F238E27FC236}">
                <a16:creationId xmlns:a16="http://schemas.microsoft.com/office/drawing/2014/main" id="{36D5732A-0EFA-DE42-A1C3-BA784709A97D}"/>
              </a:ext>
            </a:extLst>
          </p:cNvPr>
          <p:cNvPicPr>
            <a:picLocks noChangeAspect="1"/>
          </p:cNvPicPr>
          <p:nvPr/>
        </p:nvPicPr>
        <p:blipFill>
          <a:blip r:embed="rId3"/>
          <a:stretch>
            <a:fillRect/>
          </a:stretch>
        </p:blipFill>
        <p:spPr>
          <a:xfrm>
            <a:off x="599181" y="1344103"/>
            <a:ext cx="3340100" cy="3289300"/>
          </a:xfrm>
          <a:prstGeom prst="rect">
            <a:avLst/>
          </a:prstGeom>
          <a:ln>
            <a:solidFill>
              <a:schemeClr val="tx1"/>
            </a:solidFill>
          </a:ln>
        </p:spPr>
      </p:pic>
      <p:sp>
        <p:nvSpPr>
          <p:cNvPr id="8" name="TextBox 7">
            <a:extLst>
              <a:ext uri="{FF2B5EF4-FFF2-40B4-BE49-F238E27FC236}">
                <a16:creationId xmlns:a16="http://schemas.microsoft.com/office/drawing/2014/main" id="{C7C8AF35-3EC0-124F-8C80-EF018B979073}"/>
              </a:ext>
            </a:extLst>
          </p:cNvPr>
          <p:cNvSpPr txBox="1"/>
          <p:nvPr/>
        </p:nvSpPr>
        <p:spPr>
          <a:xfrm>
            <a:off x="8234602" y="3832163"/>
            <a:ext cx="3184512" cy="584775"/>
          </a:xfrm>
          <a:prstGeom prst="rect">
            <a:avLst/>
          </a:prstGeom>
          <a:noFill/>
        </p:spPr>
        <p:txBody>
          <a:bodyPr wrap="square" rtlCol="0">
            <a:spAutoFit/>
          </a:bodyPr>
          <a:lstStyle/>
          <a:p>
            <a:pPr algn="ctr"/>
            <a:r>
              <a:rPr lang="en-US" u="sng" dirty="0">
                <a:latin typeface="Bradley Hand" pitchFamily="2" charset="77"/>
              </a:rPr>
              <a:t>New Code Output</a:t>
            </a:r>
          </a:p>
          <a:p>
            <a:pPr algn="ctr"/>
            <a:r>
              <a:rPr lang="en-US" sz="1400" dirty="0">
                <a:latin typeface="Arial" panose="020B0604020202020204" pitchFamily="34" charset="0"/>
                <a:cs typeface="Arial" panose="020B0604020202020204" pitchFamily="34" charset="0"/>
              </a:rPr>
              <a:t> no lname “</a:t>
            </a:r>
            <a:r>
              <a:rPr lang="en-US" sz="1400" dirty="0" err="1">
                <a:latin typeface="Arial" panose="020B0604020202020204" pitchFamily="34" charset="0"/>
                <a:cs typeface="Arial" panose="020B0604020202020204" pitchFamily="34" charset="0"/>
              </a:rPr>
              <a:t>Criola</a:t>
            </a:r>
            <a:r>
              <a:rPr lang="en-US" sz="1400" dirty="0">
                <a:latin typeface="Arial" panose="020B0604020202020204" pitchFamily="34" charset="0"/>
                <a:cs typeface="Arial" panose="020B0604020202020204" pitchFamily="34" charset="0"/>
              </a:rPr>
              <a:t>”</a:t>
            </a:r>
          </a:p>
        </p:txBody>
      </p:sp>
      <p:pic>
        <p:nvPicPr>
          <p:cNvPr id="11" name="Graphic 10" descr="Line Arrow: Straight">
            <a:extLst>
              <a:ext uri="{FF2B5EF4-FFF2-40B4-BE49-F238E27FC236}">
                <a16:creationId xmlns:a16="http://schemas.microsoft.com/office/drawing/2014/main" id="{16328D9B-C12F-6646-AE80-46E05851DE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0657" y="1879240"/>
            <a:ext cx="674914" cy="591817"/>
          </a:xfrm>
          <a:prstGeom prst="rect">
            <a:avLst/>
          </a:prstGeom>
        </p:spPr>
      </p:pic>
    </p:spTree>
    <p:extLst>
      <p:ext uri="{BB962C8B-B14F-4D97-AF65-F5344CB8AC3E}">
        <p14:creationId xmlns:p14="http://schemas.microsoft.com/office/powerpoint/2010/main" val="48465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B7F8-F82D-9845-B9BD-68D85FFFB2B9}"/>
              </a:ext>
            </a:extLst>
          </p:cNvPr>
          <p:cNvSpPr txBox="1">
            <a:spLocks/>
          </p:cNvSpPr>
          <p:nvPr/>
        </p:nvSpPr>
        <p:spPr>
          <a:xfrm>
            <a:off x="-284871" y="133959"/>
            <a:ext cx="12476871" cy="438088"/>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ALTER Our DB Table</a:t>
            </a:r>
          </a:p>
        </p:txBody>
      </p:sp>
      <p:pic>
        <p:nvPicPr>
          <p:cNvPr id="3" name="Picture 2">
            <a:extLst>
              <a:ext uri="{FF2B5EF4-FFF2-40B4-BE49-F238E27FC236}">
                <a16:creationId xmlns:a16="http://schemas.microsoft.com/office/drawing/2014/main" id="{BC5238A9-63E4-B141-89F1-95C8FB0FC99A}"/>
              </a:ext>
            </a:extLst>
          </p:cNvPr>
          <p:cNvPicPr>
            <a:picLocks noChangeAspect="1"/>
          </p:cNvPicPr>
          <p:nvPr/>
        </p:nvPicPr>
        <p:blipFill>
          <a:blip r:embed="rId2"/>
          <a:stretch>
            <a:fillRect/>
          </a:stretch>
        </p:blipFill>
        <p:spPr>
          <a:xfrm>
            <a:off x="222237" y="1003300"/>
            <a:ext cx="5727700" cy="1651000"/>
          </a:xfrm>
          <a:prstGeom prst="rect">
            <a:avLst/>
          </a:prstGeom>
          <a:ln>
            <a:solidFill>
              <a:schemeClr val="tx1"/>
            </a:solidFill>
          </a:ln>
        </p:spPr>
      </p:pic>
      <p:pic>
        <p:nvPicPr>
          <p:cNvPr id="4" name="Picture 3">
            <a:extLst>
              <a:ext uri="{FF2B5EF4-FFF2-40B4-BE49-F238E27FC236}">
                <a16:creationId xmlns:a16="http://schemas.microsoft.com/office/drawing/2014/main" id="{9000AEEF-B358-6446-B329-240DB174D5F6}"/>
              </a:ext>
            </a:extLst>
          </p:cNvPr>
          <p:cNvPicPr>
            <a:picLocks noChangeAspect="1"/>
          </p:cNvPicPr>
          <p:nvPr/>
        </p:nvPicPr>
        <p:blipFill>
          <a:blip r:embed="rId3"/>
          <a:stretch>
            <a:fillRect/>
          </a:stretch>
        </p:blipFill>
        <p:spPr>
          <a:xfrm>
            <a:off x="6242065" y="1003300"/>
            <a:ext cx="5067300" cy="419100"/>
          </a:xfrm>
          <a:prstGeom prst="rect">
            <a:avLst/>
          </a:prstGeom>
          <a:ln>
            <a:solidFill>
              <a:schemeClr val="tx1"/>
            </a:solidFill>
          </a:ln>
        </p:spPr>
      </p:pic>
      <p:pic>
        <p:nvPicPr>
          <p:cNvPr id="6" name="Picture 5">
            <a:extLst>
              <a:ext uri="{FF2B5EF4-FFF2-40B4-BE49-F238E27FC236}">
                <a16:creationId xmlns:a16="http://schemas.microsoft.com/office/drawing/2014/main" id="{BD85BF6A-99BB-5040-A47D-87B384666460}"/>
              </a:ext>
            </a:extLst>
          </p:cNvPr>
          <p:cNvPicPr>
            <a:picLocks noChangeAspect="1"/>
          </p:cNvPicPr>
          <p:nvPr/>
        </p:nvPicPr>
        <p:blipFill>
          <a:blip r:embed="rId4"/>
          <a:stretch>
            <a:fillRect/>
          </a:stretch>
        </p:blipFill>
        <p:spPr>
          <a:xfrm>
            <a:off x="6242065" y="1873610"/>
            <a:ext cx="5524500" cy="508000"/>
          </a:xfrm>
          <a:prstGeom prst="rect">
            <a:avLst/>
          </a:prstGeom>
          <a:ln>
            <a:solidFill>
              <a:schemeClr val="tx1"/>
            </a:solidFill>
          </a:ln>
        </p:spPr>
      </p:pic>
      <p:sp>
        <p:nvSpPr>
          <p:cNvPr id="7" name="Rectangle 6">
            <a:extLst>
              <a:ext uri="{FF2B5EF4-FFF2-40B4-BE49-F238E27FC236}">
                <a16:creationId xmlns:a16="http://schemas.microsoft.com/office/drawing/2014/main" id="{BBDF7AD9-153A-7340-91C1-A57F88BFAD15}"/>
              </a:ext>
            </a:extLst>
          </p:cNvPr>
          <p:cNvSpPr/>
          <p:nvPr/>
        </p:nvSpPr>
        <p:spPr>
          <a:xfrm>
            <a:off x="222237" y="664563"/>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1</a:t>
            </a:r>
          </a:p>
        </p:txBody>
      </p:sp>
      <p:sp>
        <p:nvSpPr>
          <p:cNvPr id="8" name="Rectangle 7">
            <a:extLst>
              <a:ext uri="{FF2B5EF4-FFF2-40B4-BE49-F238E27FC236}">
                <a16:creationId xmlns:a16="http://schemas.microsoft.com/office/drawing/2014/main" id="{9833E557-F253-4141-A170-B5882780E242}"/>
              </a:ext>
            </a:extLst>
          </p:cNvPr>
          <p:cNvSpPr/>
          <p:nvPr/>
        </p:nvSpPr>
        <p:spPr>
          <a:xfrm>
            <a:off x="6242065" y="75707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2</a:t>
            </a:r>
          </a:p>
        </p:txBody>
      </p:sp>
      <p:sp>
        <p:nvSpPr>
          <p:cNvPr id="9" name="Rectangle 8">
            <a:extLst>
              <a:ext uri="{FF2B5EF4-FFF2-40B4-BE49-F238E27FC236}">
                <a16:creationId xmlns:a16="http://schemas.microsoft.com/office/drawing/2014/main" id="{8879AC60-7253-3B44-949E-35B0042BF88C}"/>
              </a:ext>
            </a:extLst>
          </p:cNvPr>
          <p:cNvSpPr/>
          <p:nvPr/>
        </p:nvSpPr>
        <p:spPr>
          <a:xfrm>
            <a:off x="6242064" y="1607432"/>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3</a:t>
            </a:r>
          </a:p>
        </p:txBody>
      </p:sp>
      <p:sp>
        <p:nvSpPr>
          <p:cNvPr id="10" name="TextBox 9">
            <a:extLst>
              <a:ext uri="{FF2B5EF4-FFF2-40B4-BE49-F238E27FC236}">
                <a16:creationId xmlns:a16="http://schemas.microsoft.com/office/drawing/2014/main" id="{E5FD11F5-0344-FA43-BC55-084D994EE0AC}"/>
              </a:ext>
            </a:extLst>
          </p:cNvPr>
          <p:cNvSpPr txBox="1"/>
          <p:nvPr/>
        </p:nvSpPr>
        <p:spPr>
          <a:xfrm>
            <a:off x="461722" y="680043"/>
            <a:ext cx="5105401" cy="276999"/>
          </a:xfrm>
          <a:prstGeom prst="rect">
            <a:avLst/>
          </a:prstGeom>
          <a:noFill/>
        </p:spPr>
        <p:txBody>
          <a:bodyPr wrap="square" rtlCol="0">
            <a:spAutoFit/>
          </a:bodyPr>
          <a:lstStyle/>
          <a:p>
            <a:r>
              <a:rPr lang="en-US" sz="1200" dirty="0"/>
              <a:t>I have a table called ‘</a:t>
            </a:r>
            <a:r>
              <a:rPr lang="en-US" sz="1200" dirty="0">
                <a:solidFill>
                  <a:srgbClr val="0432FF"/>
                </a:solidFill>
              </a:rPr>
              <a:t>tasks</a:t>
            </a:r>
            <a:r>
              <a:rPr lang="en-US" sz="1200" dirty="0"/>
              <a:t>’ – see schema below</a:t>
            </a:r>
          </a:p>
        </p:txBody>
      </p:sp>
      <p:sp>
        <p:nvSpPr>
          <p:cNvPr id="11" name="TextBox 10">
            <a:extLst>
              <a:ext uri="{FF2B5EF4-FFF2-40B4-BE49-F238E27FC236}">
                <a16:creationId xmlns:a16="http://schemas.microsoft.com/office/drawing/2014/main" id="{2F6852DE-6096-044E-98A8-C4BAC3CF2F26}"/>
              </a:ext>
            </a:extLst>
          </p:cNvPr>
          <p:cNvSpPr txBox="1"/>
          <p:nvPr/>
        </p:nvSpPr>
        <p:spPr>
          <a:xfrm>
            <a:off x="6496092" y="726301"/>
            <a:ext cx="5105401" cy="276999"/>
          </a:xfrm>
          <a:prstGeom prst="rect">
            <a:avLst/>
          </a:prstGeom>
          <a:noFill/>
        </p:spPr>
        <p:txBody>
          <a:bodyPr wrap="square" rtlCol="0">
            <a:spAutoFit/>
          </a:bodyPr>
          <a:lstStyle/>
          <a:p>
            <a:r>
              <a:rPr lang="en-US" sz="1200" dirty="0"/>
              <a:t>I now rename the ‘</a:t>
            </a:r>
            <a:r>
              <a:rPr lang="en-US" sz="1200" dirty="0">
                <a:solidFill>
                  <a:srgbClr val="0432FF"/>
                </a:solidFill>
              </a:rPr>
              <a:t>tasks</a:t>
            </a:r>
            <a:r>
              <a:rPr lang="en-US" sz="1200" dirty="0"/>
              <a:t>’ DB to </a:t>
            </a:r>
            <a:r>
              <a:rPr lang="en-US" sz="1200" dirty="0">
                <a:solidFill>
                  <a:srgbClr val="0432FF"/>
                </a:solidFill>
              </a:rPr>
              <a:t>new_tasks </a:t>
            </a:r>
            <a:r>
              <a:rPr lang="en-US" sz="1200" dirty="0"/>
              <a:t>using the </a:t>
            </a:r>
            <a:r>
              <a:rPr lang="en-US" sz="1200" dirty="0">
                <a:solidFill>
                  <a:srgbClr val="0432FF"/>
                </a:solidFill>
              </a:rPr>
              <a:t>ALTER </a:t>
            </a:r>
            <a:r>
              <a:rPr lang="en-US" sz="1200" dirty="0"/>
              <a:t>statement</a:t>
            </a:r>
          </a:p>
        </p:txBody>
      </p:sp>
      <p:sp>
        <p:nvSpPr>
          <p:cNvPr id="12" name="TextBox 11">
            <a:extLst>
              <a:ext uri="{FF2B5EF4-FFF2-40B4-BE49-F238E27FC236}">
                <a16:creationId xmlns:a16="http://schemas.microsoft.com/office/drawing/2014/main" id="{2BC54A1A-39E0-4149-BDDA-5F11850AE073}"/>
              </a:ext>
            </a:extLst>
          </p:cNvPr>
          <p:cNvSpPr txBox="1"/>
          <p:nvPr/>
        </p:nvSpPr>
        <p:spPr>
          <a:xfrm>
            <a:off x="6496092" y="1607432"/>
            <a:ext cx="5105401" cy="276999"/>
          </a:xfrm>
          <a:prstGeom prst="rect">
            <a:avLst/>
          </a:prstGeom>
          <a:noFill/>
        </p:spPr>
        <p:txBody>
          <a:bodyPr wrap="square" rtlCol="0">
            <a:spAutoFit/>
          </a:bodyPr>
          <a:lstStyle/>
          <a:p>
            <a:r>
              <a:rPr lang="en-US" sz="1200" dirty="0"/>
              <a:t>See the tasks DB is gone and it is now </a:t>
            </a:r>
            <a:r>
              <a:rPr lang="en-US" sz="1200" dirty="0">
                <a:solidFill>
                  <a:srgbClr val="0432FF"/>
                </a:solidFill>
              </a:rPr>
              <a:t>new_tasks</a:t>
            </a:r>
          </a:p>
        </p:txBody>
      </p:sp>
      <p:pic>
        <p:nvPicPr>
          <p:cNvPr id="13" name="Picture 12">
            <a:extLst>
              <a:ext uri="{FF2B5EF4-FFF2-40B4-BE49-F238E27FC236}">
                <a16:creationId xmlns:a16="http://schemas.microsoft.com/office/drawing/2014/main" id="{9C6C3EAD-EBCC-BB43-8BB0-4213962A4A3E}"/>
              </a:ext>
            </a:extLst>
          </p:cNvPr>
          <p:cNvPicPr>
            <a:picLocks noChangeAspect="1"/>
          </p:cNvPicPr>
          <p:nvPr/>
        </p:nvPicPr>
        <p:blipFill>
          <a:blip r:embed="rId5"/>
          <a:stretch>
            <a:fillRect/>
          </a:stretch>
        </p:blipFill>
        <p:spPr>
          <a:xfrm>
            <a:off x="176906" y="3612963"/>
            <a:ext cx="6184900" cy="685800"/>
          </a:xfrm>
          <a:prstGeom prst="rect">
            <a:avLst/>
          </a:prstGeom>
          <a:ln>
            <a:solidFill>
              <a:schemeClr val="tx1"/>
            </a:solidFill>
          </a:ln>
        </p:spPr>
      </p:pic>
      <p:pic>
        <p:nvPicPr>
          <p:cNvPr id="14" name="Picture 13">
            <a:extLst>
              <a:ext uri="{FF2B5EF4-FFF2-40B4-BE49-F238E27FC236}">
                <a16:creationId xmlns:a16="http://schemas.microsoft.com/office/drawing/2014/main" id="{57F79EDC-F016-EB4E-9F97-805C1C318DF0}"/>
              </a:ext>
            </a:extLst>
          </p:cNvPr>
          <p:cNvPicPr>
            <a:picLocks noChangeAspect="1"/>
          </p:cNvPicPr>
          <p:nvPr/>
        </p:nvPicPr>
        <p:blipFill>
          <a:blip r:embed="rId6"/>
          <a:stretch>
            <a:fillRect/>
          </a:stretch>
        </p:blipFill>
        <p:spPr>
          <a:xfrm>
            <a:off x="176906" y="5176503"/>
            <a:ext cx="5715000" cy="1295400"/>
          </a:xfrm>
          <a:prstGeom prst="rect">
            <a:avLst/>
          </a:prstGeom>
          <a:ln>
            <a:solidFill>
              <a:schemeClr val="tx1"/>
            </a:solidFill>
          </a:ln>
        </p:spPr>
      </p:pic>
      <p:sp>
        <p:nvSpPr>
          <p:cNvPr id="15" name="Rectangle 14">
            <a:extLst>
              <a:ext uri="{FF2B5EF4-FFF2-40B4-BE49-F238E27FC236}">
                <a16:creationId xmlns:a16="http://schemas.microsoft.com/office/drawing/2014/main" id="{69AE6A78-8C7B-CB48-8CDB-61443065241B}"/>
              </a:ext>
            </a:extLst>
          </p:cNvPr>
          <p:cNvSpPr/>
          <p:nvPr/>
        </p:nvSpPr>
        <p:spPr>
          <a:xfrm>
            <a:off x="176906" y="3297698"/>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4</a:t>
            </a:r>
          </a:p>
        </p:txBody>
      </p:sp>
      <p:sp>
        <p:nvSpPr>
          <p:cNvPr id="16" name="Rectangle 15">
            <a:extLst>
              <a:ext uri="{FF2B5EF4-FFF2-40B4-BE49-F238E27FC236}">
                <a16:creationId xmlns:a16="http://schemas.microsoft.com/office/drawing/2014/main" id="{076CB659-B279-F147-B223-3BC67FFF15AD}"/>
              </a:ext>
            </a:extLst>
          </p:cNvPr>
          <p:cNvSpPr/>
          <p:nvPr/>
        </p:nvSpPr>
        <p:spPr>
          <a:xfrm>
            <a:off x="176906" y="4851939"/>
            <a:ext cx="239485" cy="246221"/>
          </a:xfrm>
          <a:prstGeom prst="rect">
            <a:avLst/>
          </a:prstGeom>
          <a:solidFill>
            <a:schemeClr val="accent2">
              <a:lumMod val="20000"/>
              <a:lumOff val="80000"/>
            </a:schemeClr>
          </a:solidFill>
          <a:ln>
            <a:solidFill>
              <a:schemeClr val="tx1"/>
            </a:solidFill>
          </a:ln>
        </p:spPr>
        <p:txBody>
          <a:bodyPr wrap="square" lIns="91440" tIns="45720" rIns="91440" bIns="45720">
            <a:spAutoFit/>
          </a:bodyPr>
          <a:lstStyle/>
          <a:p>
            <a:pPr algn="ctr"/>
            <a:r>
              <a:rPr lang="en-US" sz="1000" b="0" cap="none" spc="0" dirty="0">
                <a:ln w="0"/>
                <a:solidFill>
                  <a:srgbClr val="0432FF"/>
                </a:solidFill>
                <a:effectLst>
                  <a:outerShdw blurRad="38100" dist="19050" dir="2700000" algn="tl" rotWithShape="0">
                    <a:schemeClr val="dk1">
                      <a:alpha val="40000"/>
                    </a:schemeClr>
                  </a:outerShdw>
                </a:effectLst>
              </a:rPr>
              <a:t>5</a:t>
            </a:r>
          </a:p>
        </p:txBody>
      </p:sp>
      <p:sp>
        <p:nvSpPr>
          <p:cNvPr id="17" name="TextBox 16">
            <a:extLst>
              <a:ext uri="{FF2B5EF4-FFF2-40B4-BE49-F238E27FC236}">
                <a16:creationId xmlns:a16="http://schemas.microsoft.com/office/drawing/2014/main" id="{0AC56499-044E-BB4C-BA0B-7065556D4783}"/>
              </a:ext>
            </a:extLst>
          </p:cNvPr>
          <p:cNvSpPr txBox="1"/>
          <p:nvPr/>
        </p:nvSpPr>
        <p:spPr>
          <a:xfrm>
            <a:off x="533386" y="3290500"/>
            <a:ext cx="5105401" cy="276999"/>
          </a:xfrm>
          <a:prstGeom prst="rect">
            <a:avLst/>
          </a:prstGeom>
          <a:noFill/>
        </p:spPr>
        <p:txBody>
          <a:bodyPr wrap="square" rtlCol="0">
            <a:spAutoFit/>
          </a:bodyPr>
          <a:lstStyle/>
          <a:p>
            <a:r>
              <a:rPr lang="en-US" sz="1200" dirty="0"/>
              <a:t>Add new column to the </a:t>
            </a:r>
            <a:r>
              <a:rPr lang="en-US" sz="1200" dirty="0">
                <a:solidFill>
                  <a:srgbClr val="0432FF"/>
                </a:solidFill>
              </a:rPr>
              <a:t>new_tasks </a:t>
            </a:r>
            <a:r>
              <a:rPr lang="en-US" sz="1200" dirty="0"/>
              <a:t>DB</a:t>
            </a:r>
          </a:p>
        </p:txBody>
      </p:sp>
      <p:sp>
        <p:nvSpPr>
          <p:cNvPr id="18" name="TextBox 17">
            <a:extLst>
              <a:ext uri="{FF2B5EF4-FFF2-40B4-BE49-F238E27FC236}">
                <a16:creationId xmlns:a16="http://schemas.microsoft.com/office/drawing/2014/main" id="{A52FD4F5-9216-314C-9D0C-41CF04EA4A08}"/>
              </a:ext>
            </a:extLst>
          </p:cNvPr>
          <p:cNvSpPr txBox="1"/>
          <p:nvPr/>
        </p:nvSpPr>
        <p:spPr>
          <a:xfrm>
            <a:off x="461722" y="4801546"/>
            <a:ext cx="6184900" cy="276999"/>
          </a:xfrm>
          <a:prstGeom prst="rect">
            <a:avLst/>
          </a:prstGeom>
          <a:noFill/>
        </p:spPr>
        <p:txBody>
          <a:bodyPr wrap="square" rtlCol="0">
            <a:spAutoFit/>
          </a:bodyPr>
          <a:lstStyle/>
          <a:p>
            <a:r>
              <a:rPr lang="en-US" sz="1200" dirty="0"/>
              <a:t>Confirm that the ‘</a:t>
            </a:r>
            <a:r>
              <a:rPr lang="en-US" sz="1200" dirty="0">
                <a:solidFill>
                  <a:srgbClr val="0432FF"/>
                </a:solidFill>
              </a:rPr>
              <a:t>effort_level</a:t>
            </a:r>
            <a:r>
              <a:rPr lang="en-US" sz="1200" dirty="0"/>
              <a:t>’ column has been added to the </a:t>
            </a:r>
            <a:r>
              <a:rPr lang="en-US" sz="1200" dirty="0">
                <a:solidFill>
                  <a:srgbClr val="0432FF"/>
                </a:solidFill>
              </a:rPr>
              <a:t>new_tasks </a:t>
            </a:r>
            <a:r>
              <a:rPr lang="en-US" sz="1200" dirty="0"/>
              <a:t>DB</a:t>
            </a:r>
          </a:p>
        </p:txBody>
      </p:sp>
      <p:pic>
        <p:nvPicPr>
          <p:cNvPr id="19" name="Graphic 18" descr="Line Arrow: Straight">
            <a:extLst>
              <a:ext uri="{FF2B5EF4-FFF2-40B4-BE49-F238E27FC236}">
                <a16:creationId xmlns:a16="http://schemas.microsoft.com/office/drawing/2014/main" id="{71649612-F8E9-CD41-8219-843E339014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1330" y="6058073"/>
            <a:ext cx="674914" cy="591817"/>
          </a:xfrm>
          <a:prstGeom prst="rect">
            <a:avLst/>
          </a:prstGeom>
        </p:spPr>
      </p:pic>
      <p:sp>
        <p:nvSpPr>
          <p:cNvPr id="20" name="TextBox 19">
            <a:extLst>
              <a:ext uri="{FF2B5EF4-FFF2-40B4-BE49-F238E27FC236}">
                <a16:creationId xmlns:a16="http://schemas.microsoft.com/office/drawing/2014/main" id="{3EF049D9-D2DA-D849-B98D-BFEF54D66272}"/>
              </a:ext>
            </a:extLst>
          </p:cNvPr>
          <p:cNvSpPr txBox="1"/>
          <p:nvPr/>
        </p:nvSpPr>
        <p:spPr>
          <a:xfrm>
            <a:off x="7391400" y="3612963"/>
            <a:ext cx="4210093" cy="523220"/>
          </a:xfrm>
          <a:prstGeom prst="rect">
            <a:avLst/>
          </a:prstGeom>
          <a:noFill/>
        </p:spPr>
        <p:txBody>
          <a:bodyPr wrap="square" rtlCol="0">
            <a:spAutoFit/>
          </a:bodyPr>
          <a:lstStyle/>
          <a:p>
            <a:r>
              <a:rPr lang="en-US" sz="1400" dirty="0"/>
              <a:t>NOTE: </a:t>
            </a:r>
            <a:r>
              <a:rPr lang="en-US" sz="1400" dirty="0">
                <a:solidFill>
                  <a:srgbClr val="0432FF"/>
                </a:solidFill>
              </a:rPr>
              <a:t>ALTER TABLE </a:t>
            </a:r>
            <a:r>
              <a:rPr lang="en-US" sz="1400" dirty="0"/>
              <a:t>does not permit deleting columns in SQLite</a:t>
            </a:r>
          </a:p>
        </p:txBody>
      </p:sp>
    </p:spTree>
    <p:extLst>
      <p:ext uri="{BB962C8B-B14F-4D97-AF65-F5344CB8AC3E}">
        <p14:creationId xmlns:p14="http://schemas.microsoft.com/office/powerpoint/2010/main" val="1851380567"/>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9462</TotalTime>
  <Words>2004</Words>
  <Application>Microsoft Macintosh PowerPoint</Application>
  <PresentationFormat>Widescreen</PresentationFormat>
  <Paragraphs>329</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Bradley Hand</vt:lpstr>
      <vt:lpstr>Calibri Light</vt:lpstr>
      <vt:lpstr>Open Sans</vt:lpstr>
      <vt:lpstr>Rockwell</vt:lpstr>
      <vt:lpstr>Wingdings</vt:lpstr>
      <vt:lpstr>Zapf Dingbats</vt:lpstr>
      <vt:lpstr>Atlas</vt:lpstr>
      <vt:lpstr>Python –  Working With Databases</vt:lpstr>
      <vt:lpstr>Why use a database?</vt:lpstr>
      <vt:lpstr>What Database will we use in the Course?</vt:lpstr>
      <vt:lpstr>Create our First DB, Creating a Cursor Object &amp; Create a DB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Static and Class Methods</dc:title>
  <dc:creator>Claudia Acerra</dc:creator>
  <cp:lastModifiedBy>Claudia Acerra</cp:lastModifiedBy>
  <cp:revision>117</cp:revision>
  <dcterms:created xsi:type="dcterms:W3CDTF">2019-01-29T00:00:53Z</dcterms:created>
  <dcterms:modified xsi:type="dcterms:W3CDTF">2019-02-04T13:43:38Z</dcterms:modified>
</cp:coreProperties>
</file>